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notesSlides/notesSlide10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4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15.xml" ContentType="application/vnd.openxmlformats-officedocument.presentationml.notesSlide+xml"/>
  <Override PartName="/ppt/charts/chart2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3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3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76" r:id="rId3"/>
    <p:sldId id="277" r:id="rId4"/>
    <p:sldId id="257" r:id="rId5"/>
    <p:sldId id="275" r:id="rId6"/>
    <p:sldId id="279" r:id="rId7"/>
    <p:sldId id="280" r:id="rId8"/>
    <p:sldId id="281" r:id="rId9"/>
    <p:sldId id="283" r:id="rId10"/>
    <p:sldId id="285" r:id="rId11"/>
    <p:sldId id="284" r:id="rId12"/>
    <p:sldId id="278" r:id="rId13"/>
    <p:sldId id="286" r:id="rId14"/>
    <p:sldId id="288" r:id="rId15"/>
    <p:sldId id="292" r:id="rId16"/>
    <p:sldId id="303" r:id="rId17"/>
    <p:sldId id="289" r:id="rId18"/>
    <p:sldId id="293" r:id="rId19"/>
    <p:sldId id="304" r:id="rId20"/>
    <p:sldId id="298" r:id="rId21"/>
    <p:sldId id="294" r:id="rId22"/>
    <p:sldId id="299" r:id="rId23"/>
    <p:sldId id="295" r:id="rId24"/>
    <p:sldId id="282" r:id="rId25"/>
    <p:sldId id="290" r:id="rId26"/>
    <p:sldId id="287" r:id="rId27"/>
    <p:sldId id="291" r:id="rId28"/>
    <p:sldId id="300" r:id="rId29"/>
    <p:sldId id="296" r:id="rId30"/>
    <p:sldId id="302" r:id="rId31"/>
    <p:sldId id="297" r:id="rId32"/>
    <p:sldId id="305" r:id="rId33"/>
    <p:sldId id="306" r:id="rId34"/>
    <p:sldId id="307" r:id="rId35"/>
    <p:sldId id="308" r:id="rId36"/>
    <p:sldId id="312" r:id="rId37"/>
    <p:sldId id="313" r:id="rId38"/>
    <p:sldId id="310" r:id="rId39"/>
    <p:sldId id="31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4676"/>
    <a:srgbClr val="FFFFE1"/>
    <a:srgbClr val="0075CC"/>
    <a:srgbClr val="0070BC"/>
    <a:srgbClr val="66CCFF"/>
    <a:srgbClr val="FFFFE5"/>
    <a:srgbClr val="FFFFCC"/>
    <a:srgbClr val="F9F3A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6163" autoAdjust="0"/>
  </p:normalViewPr>
  <p:slideViewPr>
    <p:cSldViewPr snapToGrid="0">
      <p:cViewPr varScale="1">
        <p:scale>
          <a:sx n="107" d="100"/>
          <a:sy n="107" d="100"/>
        </p:scale>
        <p:origin x="6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OSITIVE%20OUTCOMES\NJ%20AASC%20QUALITY%20COMMITTEE\2022\12.19%20FIna%20Version%20NJAASC_Salary_Survey_2022-Compare2020-v1(1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OSITIVE%20OUTCOMES\NJ%20AASC%20QUALITY%20COMMITTEE\2022\12.19%20FIna%20Version%20NJAASC_Salary_Survey_2022-Compare2020-v1(1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OSITIVE%20OUTCOMES\NJ%20AASC%20QUALITY%20COMMITTEE\2022\Salary%20and%20Benefits%202022\FINAL%20FINAL%20JAN%206%2012.19%20FIna%20Version%20NJAASC_Salary_Survey_2022-Compare2020-v1kkeditv2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OSITIVE%20OUTCOMES\NJ%20AASC%20QUALITY%20COMMITTEE\2022\Salary%20and%20Benefits%202022\FINAL%20FINAL%20JAN%206%2012.19%20FIna%20Version%20NJAASC_Salary_Survey_2022-Compare2020-v1kkeditv2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OSITIVE%20OUTCOMES\NJ%20AASC%20QUALITY%20COMMITTEE\2022\Salary%20and%20Benefits%202022\FINAL%20FINAL%20JAN%206%2012.19%20FIna%20Version%20NJAASC_Salary_Survey_2022-Compare2020-v1kkeditv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OSITIVE%20OUTCOMES\NJ%20AASC%20QUALITY%20COMMITTEE\2022\Salary%20and%20Benefits%202022\FINAL%20FINAL%20JAN%206%2012.19%20FIna%20Version%20NJAASC_Salary_Survey_2022-Compare2020-v1kkeditv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OSITIVE%20OUTCOMES\NJ%20AASC%20QUALITY%20COMMITTEE\2022\Salary%20and%20Benefits%202022\FINAL%20FINAL%20JAN%206%2012.19%20FIna%20Version%20NJAASC_Salary_Survey_2022-Compare2020-v1kkeditv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OSITIVE%20OUTCOMES\NJ%20AASC%20QUALITY%20COMMITTEE\2022\Salary%20and%20Benefits%202022\FINAL%20FINAL%20JAN%206%2012.19%20FIna%20Version%20NJAASC_Salary_Survey_2022-Compare2020-v1kkeditv2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SITIVE%20OUTCOMES\NJ%20AASC%20QUALITY%20COMMITTEE\2022\Salary%20and%20Benefits%202022\FINAL%20FINAL%20JAN%206%2012.19%20FIna%20Version%20NJAASC_Salary_Survey_2022-Compare2020-v1kkedit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SITIVE%20OUTCOMES\NJ%20AASC%20QUALITY%20COMMITTEE\2022\Salary%20and%20Benefits%202022\JAN%204%20%20%20NJAASC_Salary_Survey_2022-Compare2020-v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SITIVE%20OUTCOMES\NJ%20AASC%20QUALITY%20COMMITTEE\2022\Salary%20and%20Benefits%202022\JAN%204%20%20%20NJAASC_Salary_Survey_2022-Compare2020-v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SITIVE%20OUTCOMES\NJ%20AASC%20QUALITY%20COMMITTEE\2022\Salary%20and%20Benefits%202022\JAN%204%20%20%20NJAASC_Salary_Survey_2022-Compare2020-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SITIVE%20OUTCOMES\NJ%20AASC%20QUALITY%20COMMITTEE\2022\Salary%20and%20Benefits%202022\JAN%204%20%20%20NJAASC_Salary_Survey_2022-Compare2020-v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SITIVE%20OUTCOMES\NJ%20AASC%20QUALITY%20COMMITTEE\2022\Salary%20and%20Benefits%202022\JAN%204%20%20%20NJAASC_Salary_Survey_2022-Compare2020-v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era\Downloads\12.19%20FIna%20Version%20NJAASC_Salary_Survey_2022-Compare2020-v1kkeditv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era\Downloads\12.19%20FIna%20Version%20NJAASC_Salary_Survey_2022-Compare2020-v1kkeditv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era\Downloads\12.19%20FIna%20Version%20NJAASC_Salary_Survey_2022-Compare2020-v1kkeditv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NJAASC_Salary_Survey_2022-Compare2020-v1kkeditv5.xlsx]RN!PivotTable2</c:name>
    <c:fmtId val="11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3049231642878414"/>
          <c:y val="5.6051832497704963E-2"/>
          <c:w val="0.8554355639581992"/>
          <c:h val="0.74664654464727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RN!$R$49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RN!$Q$50:$Q$68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RN!$R$50:$R$68</c:f>
              <c:numCache>
                <c:formatCode>_("$"* #,##0.00_);_("$"* \(#,##0.00\);_("$"* "-"??_);_(@_)</c:formatCode>
                <c:ptCount val="18"/>
                <c:pt idx="0">
                  <c:v>54</c:v>
                </c:pt>
                <c:pt idx="1">
                  <c:v>54.844374999999999</c:v>
                </c:pt>
                <c:pt idx="2">
                  <c:v>50.46</c:v>
                </c:pt>
                <c:pt idx="3">
                  <c:v>53.5</c:v>
                </c:pt>
                <c:pt idx="4">
                  <c:v>44</c:v>
                </c:pt>
                <c:pt idx="5">
                  <c:v>53.105333333333327</c:v>
                </c:pt>
                <c:pt idx="6">
                  <c:v>51.946666666666665</c:v>
                </c:pt>
                <c:pt idx="7">
                  <c:v>60</c:v>
                </c:pt>
                <c:pt idx="8">
                  <c:v>55</c:v>
                </c:pt>
                <c:pt idx="9">
                  <c:v>47.11</c:v>
                </c:pt>
                <c:pt idx="10">
                  <c:v>48.888888888888886</c:v>
                </c:pt>
                <c:pt idx="11">
                  <c:v>46.086666666666666</c:v>
                </c:pt>
                <c:pt idx="12">
                  <c:v>50.285555555555554</c:v>
                </c:pt>
                <c:pt idx="13">
                  <c:v>48.387777777777778</c:v>
                </c:pt>
                <c:pt idx="14">
                  <c:v>51.49666666666667</c:v>
                </c:pt>
                <c:pt idx="15">
                  <c:v>50.78</c:v>
                </c:pt>
                <c:pt idx="16">
                  <c:v>54</c:v>
                </c:pt>
                <c:pt idx="17">
                  <c:v>48.333333333333336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E-4E31-B390-20C250660CA4}"/>
            </c:ext>
          </c:extLst>
        </c:ser>
        <c:ser>
          <c:idx val="1"/>
          <c:order val="1"/>
          <c:tx>
            <c:strRef>
              <c:f>RN!$S$49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</c:spPr>
          <c:invertIfNegative val="0"/>
          <c:cat>
            <c:strRef>
              <c:f>RN!$Q$50:$Q$68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RN!$S$50:$S$68</c:f>
              <c:numCache>
                <c:formatCode>_("$"* #,##0.00_);_("$"* \(#,##0.00\);_("$"* "-"??_);_(@_)</c:formatCode>
                <c:ptCount val="18"/>
                <c:pt idx="0">
                  <c:v>34</c:v>
                </c:pt>
                <c:pt idx="1">
                  <c:v>45.4375</c:v>
                </c:pt>
                <c:pt idx="2">
                  <c:v>40.92</c:v>
                </c:pt>
                <c:pt idx="3">
                  <c:v>42.5</c:v>
                </c:pt>
                <c:pt idx="4">
                  <c:v>39.75</c:v>
                </c:pt>
                <c:pt idx="5">
                  <c:v>43.2</c:v>
                </c:pt>
                <c:pt idx="6">
                  <c:v>44.120000000000005</c:v>
                </c:pt>
                <c:pt idx="7">
                  <c:v>45</c:v>
                </c:pt>
                <c:pt idx="8">
                  <c:v>35</c:v>
                </c:pt>
                <c:pt idx="9">
                  <c:v>40.144999999999996</c:v>
                </c:pt>
                <c:pt idx="10">
                  <c:v>42.222222222222221</c:v>
                </c:pt>
                <c:pt idx="11">
                  <c:v>39.209166666666668</c:v>
                </c:pt>
                <c:pt idx="12">
                  <c:v>42.916666666666664</c:v>
                </c:pt>
                <c:pt idx="13">
                  <c:v>39.231111111111112</c:v>
                </c:pt>
                <c:pt idx="14">
                  <c:v>42.333333333333336</c:v>
                </c:pt>
                <c:pt idx="15">
                  <c:v>42.97</c:v>
                </c:pt>
                <c:pt idx="16">
                  <c:v>42.5</c:v>
                </c:pt>
                <c:pt idx="17">
                  <c:v>39.333333333333336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5E-4E31-B390-20C250660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ln>
            <a:noFill/>
          </a:ln>
        </c:spPr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NJAASC_Salary_Survey_2022-Compare2020-v1kkeditv5.xlsx]SurgTechs!PivotTable1</c:name>
    <c:fmtId val="7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SurgTechs!$P$3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5CC"/>
            </a:solidFill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075CC">
                      <a:shade val="30000"/>
                      <a:satMod val="115000"/>
                    </a:srgbClr>
                  </a:gs>
                  <a:gs pos="50000">
                    <a:srgbClr val="0075CC">
                      <a:shade val="67500"/>
                      <a:satMod val="115000"/>
                    </a:srgbClr>
                  </a:gs>
                  <a:gs pos="100000">
                    <a:srgbClr val="0075CC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2721-4EFA-8102-1A881AABCF95}"/>
              </c:ext>
            </c:extLst>
          </c:dPt>
          <c:dPt>
            <c:idx val="1"/>
            <c:invertIfNegative val="0"/>
            <c:bubble3D val="0"/>
            <c:spPr>
              <a:solidFill>
                <a:srgbClr val="FFFFE5"/>
              </a:solidFill>
            </c:spPr>
            <c:extLst>
              <c:ext xmlns:c16="http://schemas.microsoft.com/office/drawing/2014/chart" uri="{C3380CC4-5D6E-409C-BE32-E72D297353CC}">
                <c16:uniqueId val="{00000002-2721-4EFA-8102-1A881AABCF95}"/>
              </c:ext>
            </c:extLst>
          </c:dPt>
          <c:cat>
            <c:strRef>
              <c:f>SurgTechs!$O$4:$O$5</c:f>
              <c:strCache>
                <c:ptCount val="2"/>
                <c:pt idx="0">
                  <c:v>Average of 2022 Salary High</c:v>
                </c:pt>
                <c:pt idx="1">
                  <c:v>Average of 2022 Salary Low</c:v>
                </c:pt>
              </c:strCache>
            </c:strRef>
          </c:cat>
          <c:val>
            <c:numRef>
              <c:f>SurgTechs!$P$4:$P$5</c:f>
              <c:numCache>
                <c:formatCode>_("$"* #,##0.00_);_("$"* \(#,##0.00\);_("$"* "-"??_);_(@_)</c:formatCode>
                <c:ptCount val="2"/>
                <c:pt idx="0">
                  <c:v>34.040303030303029</c:v>
                </c:pt>
                <c:pt idx="1">
                  <c:v>28.610202020202024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21-4EFA-8102-1A881AABC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FFFFE1"/>
      </a:solidFill>
    </a:ln>
  </c:spPr>
  <c:txPr>
    <a:bodyPr/>
    <a:lstStyle/>
    <a:p>
      <a:pPr>
        <a:defRPr sz="20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NJAASC_Salary_Survey_2022-Compare2020-v1kkeditv5.xlsx]Billing!PivotTable2</c:name>
    <c:fmtId val="9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Billing!$S$55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Billing!$R$56:$R$72</c:f>
              <c:strCache>
                <c:ptCount val="16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Hunterdon County</c:v>
                </c:pt>
                <c:pt idx="8">
                  <c:v>Mercer County</c:v>
                </c:pt>
                <c:pt idx="9">
                  <c:v>Middlesex County</c:v>
                </c:pt>
                <c:pt idx="10">
                  <c:v>Monmouth County</c:v>
                </c:pt>
                <c:pt idx="11">
                  <c:v>Morris County</c:v>
                </c:pt>
                <c:pt idx="12">
                  <c:v>Ocean County</c:v>
                </c:pt>
                <c:pt idx="13">
                  <c:v>Passaic County</c:v>
                </c:pt>
                <c:pt idx="14">
                  <c:v>Somerset County</c:v>
                </c:pt>
                <c:pt idx="15">
                  <c:v>Union County</c:v>
                </c:pt>
              </c:strCache>
            </c:strRef>
          </c:cat>
          <c:val>
            <c:numRef>
              <c:f>Billing!$S$56:$S$72</c:f>
              <c:numCache>
                <c:formatCode>_("$"* #,##0.00_);_("$"* \(#,##0.00\);_("$"* "-"??_);_(@_)</c:formatCode>
                <c:ptCount val="16"/>
                <c:pt idx="0">
                  <c:v>22</c:v>
                </c:pt>
                <c:pt idx="1">
                  <c:v>29.25</c:v>
                </c:pt>
                <c:pt idx="2">
                  <c:v>24.672499999999999</c:v>
                </c:pt>
                <c:pt idx="3">
                  <c:v>29</c:v>
                </c:pt>
                <c:pt idx="4">
                  <c:v>30</c:v>
                </c:pt>
                <c:pt idx="5">
                  <c:v>29.625</c:v>
                </c:pt>
                <c:pt idx="6">
                  <c:v>28.983333333333334</c:v>
                </c:pt>
                <c:pt idx="7">
                  <c:v>25</c:v>
                </c:pt>
                <c:pt idx="8">
                  <c:v>23</c:v>
                </c:pt>
                <c:pt idx="9">
                  <c:v>28.25</c:v>
                </c:pt>
                <c:pt idx="10">
                  <c:v>26.944444444444443</c:v>
                </c:pt>
                <c:pt idx="11">
                  <c:v>28.3675</c:v>
                </c:pt>
                <c:pt idx="12">
                  <c:v>33.031999999999996</c:v>
                </c:pt>
                <c:pt idx="13">
                  <c:v>31.919999999999998</c:v>
                </c:pt>
                <c:pt idx="14">
                  <c:v>26</c:v>
                </c:pt>
                <c:pt idx="15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7-4A12-AEC0-204949D81C48}"/>
            </c:ext>
          </c:extLst>
        </c:ser>
        <c:ser>
          <c:idx val="1"/>
          <c:order val="1"/>
          <c:tx>
            <c:strRef>
              <c:f>Billing!$T$55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solidFill>
              <a:srgbClr val="FFFFE5"/>
            </a:solidFill>
          </c:spPr>
          <c:invertIfNegative val="0"/>
          <c:cat>
            <c:strRef>
              <c:f>Billing!$R$56:$R$72</c:f>
              <c:strCache>
                <c:ptCount val="16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Hunterdon County</c:v>
                </c:pt>
                <c:pt idx="8">
                  <c:v>Mercer County</c:v>
                </c:pt>
                <c:pt idx="9">
                  <c:v>Middlesex County</c:v>
                </c:pt>
                <c:pt idx="10">
                  <c:v>Monmouth County</c:v>
                </c:pt>
                <c:pt idx="11">
                  <c:v>Morris County</c:v>
                </c:pt>
                <c:pt idx="12">
                  <c:v>Ocean County</c:v>
                </c:pt>
                <c:pt idx="13">
                  <c:v>Passaic County</c:v>
                </c:pt>
                <c:pt idx="14">
                  <c:v>Somerset County</c:v>
                </c:pt>
                <c:pt idx="15">
                  <c:v>Union County</c:v>
                </c:pt>
              </c:strCache>
            </c:strRef>
          </c:cat>
          <c:val>
            <c:numRef>
              <c:f>Billing!$T$56:$T$72</c:f>
              <c:numCache>
                <c:formatCode>_("$"* #,##0.00_);_("$"* \(#,##0.00\);_("$"* "-"??_);_(@_)</c:formatCode>
                <c:ptCount val="16"/>
                <c:pt idx="0">
                  <c:v>22</c:v>
                </c:pt>
                <c:pt idx="1">
                  <c:v>24.5</c:v>
                </c:pt>
                <c:pt idx="2">
                  <c:v>21.172499999999999</c:v>
                </c:pt>
                <c:pt idx="3">
                  <c:v>29</c:v>
                </c:pt>
                <c:pt idx="4">
                  <c:v>30</c:v>
                </c:pt>
                <c:pt idx="5">
                  <c:v>23.75</c:v>
                </c:pt>
                <c:pt idx="6">
                  <c:v>21.666666666666668</c:v>
                </c:pt>
                <c:pt idx="7">
                  <c:v>23</c:v>
                </c:pt>
                <c:pt idx="8">
                  <c:v>17</c:v>
                </c:pt>
                <c:pt idx="9">
                  <c:v>24.125</c:v>
                </c:pt>
                <c:pt idx="10">
                  <c:v>21.433333333333334</c:v>
                </c:pt>
                <c:pt idx="11">
                  <c:v>23.93</c:v>
                </c:pt>
                <c:pt idx="12">
                  <c:v>23.7</c:v>
                </c:pt>
                <c:pt idx="13">
                  <c:v>19.625</c:v>
                </c:pt>
                <c:pt idx="14">
                  <c:v>21</c:v>
                </c:pt>
                <c:pt idx="15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F7-4A12-AEC0-204949D81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FFFFE5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NJAASC_Salary_Survey_2022-Compare2020-v1kkeditv5.xlsx]Billing!PivotTable1</c:name>
    <c:fmtId val="8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Billing!$Q$3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2-0F7B-4B4D-B6E1-C584A22BDB66}"/>
              </c:ext>
            </c:extLst>
          </c:dPt>
          <c:dPt>
            <c:idx val="1"/>
            <c:invertIfNegative val="0"/>
            <c:bubble3D val="0"/>
            <c:spPr>
              <a:solidFill>
                <a:srgbClr val="FFFFE5"/>
              </a:solidFill>
            </c:spPr>
            <c:extLst>
              <c:ext xmlns:c16="http://schemas.microsoft.com/office/drawing/2014/chart" uri="{C3380CC4-5D6E-409C-BE32-E72D297353CC}">
                <c16:uniqueId val="{00000001-0F7B-4B4D-B6E1-C584A22BDB66}"/>
              </c:ext>
            </c:extLst>
          </c:dPt>
          <c:cat>
            <c:strRef>
              <c:f>Billing!$P$4:$P$5</c:f>
              <c:strCache>
                <c:ptCount val="2"/>
                <c:pt idx="0">
                  <c:v>Average of 2022 Salary High</c:v>
                </c:pt>
                <c:pt idx="1">
                  <c:v>Average of 2022 Salary Low</c:v>
                </c:pt>
              </c:strCache>
            </c:strRef>
          </c:cat>
          <c:val>
            <c:numRef>
              <c:f>Billing!$Q$4:$Q$5</c:f>
              <c:numCache>
                <c:formatCode>_("$"* #,##0.00_);_("$"* \(#,##0.00\);_("$"* "-"??_);_(@_)</c:formatCode>
                <c:ptCount val="2"/>
                <c:pt idx="0">
                  <c:v>29.107500000000002</c:v>
                </c:pt>
                <c:pt idx="1">
                  <c:v>22.90516666666667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7B-4B4D-B6E1-C584A22BD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FFFFE5"/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NJAASC_Salary_Survey_2022-Compare2020-v1(1).xlsx]Billing!PivotTable5</c:name>
    <c:fmtId val="5"/>
  </c:pivotSource>
  <c:chart>
    <c:autoTitleDeleted val="1"/>
    <c:pivotFmts>
      <c:pivotFmt>
        <c:idx val="0"/>
        <c:spPr>
          <a:solidFill>
            <a:srgbClr val="002060"/>
          </a:solidFill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002060"/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</c:pivotFmt>
      <c:pivotFmt>
        <c:idx val="2"/>
        <c:spPr>
          <a:solidFill>
            <a:srgbClr val="FFFFD5"/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</c:pivotFmt>
      <c:pivotFmt>
        <c:idx val="3"/>
        <c:spPr>
          <a:solidFill>
            <a:srgbClr val="002060"/>
          </a:solidFill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002060"/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</c:pivotFmt>
      <c:pivotFmt>
        <c:idx val="5"/>
        <c:spPr>
          <a:solidFill>
            <a:srgbClr val="FFFFD5"/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</c:pivotFmt>
      <c:pivotFmt>
        <c:idx val="6"/>
        <c:spPr>
          <a:solidFill>
            <a:srgbClr val="002060"/>
          </a:solidFill>
        </c:spPr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002060"/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</c:pivotFmt>
      <c:pivotFmt>
        <c:idx val="8"/>
        <c:spPr>
          <a:solidFill>
            <a:srgbClr val="FFFFD5"/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Billing!$U$21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explosion val="10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8CE-42C6-880E-B032EBA15266}"/>
              </c:ext>
            </c:extLst>
          </c:dPt>
          <c:dPt>
            <c:idx val="1"/>
            <c:bubble3D val="0"/>
            <c:spPr>
              <a:solidFill>
                <a:srgbClr val="FFFFD5"/>
              </a:solidFill>
              <a:ln w="19050">
                <a:noFill/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8CE-42C6-880E-B032EBA15266}"/>
              </c:ext>
            </c:extLst>
          </c:dPt>
          <c:dLbls>
            <c:dLbl>
              <c:idx val="0"/>
              <c:layout>
                <c:manualLayout>
                  <c:x val="-0.21697615056241132"/>
                  <c:y val="-0.21538857691812502"/>
                </c:manualLayout>
              </c:layout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472C4"/>
                  </a:solidFill>
                  <a:round/>
                </a:ln>
                <a:effectLst>
                  <a:outerShdw blurRad="50800" dist="38100" dir="2700000" algn="tl" rotWithShape="0">
                    <a:srgbClr val="4472C4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26735574289377"/>
                      <c:h val="0.157938012804756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8CE-42C6-880E-B032EBA15266}"/>
                </c:ext>
              </c:extLst>
            </c:dLbl>
            <c:dLbl>
              <c:idx val="1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4472C4"/>
                  </a:solidFill>
                  <a:round/>
                </a:ln>
                <a:effectLst>
                  <a:outerShdw blurRad="50800" dist="38100" dir="2700000" algn="tl" rotWithShape="0">
                    <a:srgbClr val="4472C4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61445973975798"/>
                      <c:h val="0.149362193104950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8CE-42C6-880E-B032EBA15266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Billing!$T$22:$T$25</c:f>
              <c:strCache>
                <c:ptCount val="3"/>
                <c:pt idx="0">
                  <c:v>Billing Staff is Not Outsourced</c:v>
                </c:pt>
                <c:pt idx="1">
                  <c:v>Billing Staff Is Outsourced</c:v>
                </c:pt>
                <c:pt idx="2">
                  <c:v>(blank)</c:v>
                </c:pt>
              </c:strCache>
            </c:strRef>
          </c:cat>
          <c:val>
            <c:numRef>
              <c:f>Billing!$U$22:$U$25</c:f>
              <c:numCache>
                <c:formatCode>General</c:formatCode>
                <c:ptCount val="3"/>
                <c:pt idx="0">
                  <c:v>66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CE-42C6-880E-B032EBA15266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NJAASC_Salary_Survey_2022-Compare2020-v1kkeditv5.xlsx]Coders!PivotTable2</c:name>
    <c:fmtId val="9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6091645802337157"/>
          <c:y val="4.1113662659369679E-2"/>
          <c:w val="0.90481260184682233"/>
          <c:h val="0.67346825720591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Coders!$S$55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Coders!$R$56:$R$66</c:f>
              <c:strCache>
                <c:ptCount val="10"/>
                <c:pt idx="0">
                  <c:v>Bergen County</c:v>
                </c:pt>
                <c:pt idx="1">
                  <c:v>Camden County</c:v>
                </c:pt>
                <c:pt idx="2">
                  <c:v>Cumberland County</c:v>
                </c:pt>
                <c:pt idx="3">
                  <c:v>Essex County</c:v>
                </c:pt>
                <c:pt idx="4">
                  <c:v>Middlesex County</c:v>
                </c:pt>
                <c:pt idx="5">
                  <c:v>Monmouth County</c:v>
                </c:pt>
                <c:pt idx="6">
                  <c:v>Morris County</c:v>
                </c:pt>
                <c:pt idx="7">
                  <c:v>Ocean County</c:v>
                </c:pt>
                <c:pt idx="8">
                  <c:v>Passaic County</c:v>
                </c:pt>
                <c:pt idx="9">
                  <c:v>Union County</c:v>
                </c:pt>
              </c:strCache>
            </c:strRef>
          </c:cat>
          <c:val>
            <c:numRef>
              <c:f>Coders!$S$56:$S$66</c:f>
              <c:numCache>
                <c:formatCode>_("$"* #,##0.00_);_("$"* \(#,##0.00\);_("$"* "-"??_);_(@_)</c:formatCode>
                <c:ptCount val="10"/>
                <c:pt idx="0">
                  <c:v>30.166666666666668</c:v>
                </c:pt>
                <c:pt idx="1">
                  <c:v>31</c:v>
                </c:pt>
                <c:pt idx="2">
                  <c:v>30</c:v>
                </c:pt>
                <c:pt idx="3">
                  <c:v>33.799999999999997</c:v>
                </c:pt>
                <c:pt idx="4">
                  <c:v>32</c:v>
                </c:pt>
                <c:pt idx="5">
                  <c:v>29.833333333333332</c:v>
                </c:pt>
                <c:pt idx="6">
                  <c:v>28.24</c:v>
                </c:pt>
                <c:pt idx="7">
                  <c:v>32.72</c:v>
                </c:pt>
                <c:pt idx="8">
                  <c:v>44.29</c:v>
                </c:pt>
                <c:pt idx="9">
                  <c:v>32.875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D-436B-B45D-4D1035D0E972}"/>
            </c:ext>
          </c:extLst>
        </c:ser>
        <c:ser>
          <c:idx val="1"/>
          <c:order val="1"/>
          <c:tx>
            <c:strRef>
              <c:f>Coders!$T$55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solidFill>
              <a:srgbClr val="FFFFCC"/>
            </a:solidFill>
          </c:spPr>
          <c:invertIfNegative val="0"/>
          <c:cat>
            <c:strRef>
              <c:f>Coders!$R$56:$R$66</c:f>
              <c:strCache>
                <c:ptCount val="10"/>
                <c:pt idx="0">
                  <c:v>Bergen County</c:v>
                </c:pt>
                <c:pt idx="1">
                  <c:v>Camden County</c:v>
                </c:pt>
                <c:pt idx="2">
                  <c:v>Cumberland County</c:v>
                </c:pt>
                <c:pt idx="3">
                  <c:v>Essex County</c:v>
                </c:pt>
                <c:pt idx="4">
                  <c:v>Middlesex County</c:v>
                </c:pt>
                <c:pt idx="5">
                  <c:v>Monmouth County</c:v>
                </c:pt>
                <c:pt idx="6">
                  <c:v>Morris County</c:v>
                </c:pt>
                <c:pt idx="7">
                  <c:v>Ocean County</c:v>
                </c:pt>
                <c:pt idx="8">
                  <c:v>Passaic County</c:v>
                </c:pt>
                <c:pt idx="9">
                  <c:v>Union County</c:v>
                </c:pt>
              </c:strCache>
            </c:strRef>
          </c:cat>
          <c:val>
            <c:numRef>
              <c:f>Coders!$T$56:$T$66</c:f>
              <c:numCache>
                <c:formatCode>_("$"* #,##0.00_);_("$"* \(#,##0.00\);_("$"* "-"??_);_(@_)</c:formatCode>
                <c:ptCount val="10"/>
                <c:pt idx="0">
                  <c:v>24.666666666666668</c:v>
                </c:pt>
                <c:pt idx="1">
                  <c:v>31</c:v>
                </c:pt>
                <c:pt idx="2">
                  <c:v>30</c:v>
                </c:pt>
                <c:pt idx="3">
                  <c:v>27.8</c:v>
                </c:pt>
                <c:pt idx="4">
                  <c:v>32</c:v>
                </c:pt>
                <c:pt idx="5">
                  <c:v>25.5</c:v>
                </c:pt>
                <c:pt idx="6">
                  <c:v>25.573333333333334</c:v>
                </c:pt>
                <c:pt idx="7">
                  <c:v>26.166666666666668</c:v>
                </c:pt>
                <c:pt idx="8">
                  <c:v>20</c:v>
                </c:pt>
                <c:pt idx="9">
                  <c:v>28.125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8D-436B-B45D-4D1035D0E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NJAASC_Salary_Survey_2022-Compare2020-v1kkeditv5.xlsx]Coders!PivotTable1</c:name>
    <c:fmtId val="10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Coders!$Q$3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2-57E5-4B12-8B73-1A6B02D3D65B}"/>
              </c:ext>
            </c:extLst>
          </c:dPt>
          <c:dPt>
            <c:idx val="1"/>
            <c:invertIfNegative val="0"/>
            <c:bubble3D val="0"/>
            <c:spPr>
              <a:solidFill>
                <a:srgbClr val="FFFFCC"/>
              </a:solidFill>
            </c:spPr>
            <c:extLst>
              <c:ext xmlns:c16="http://schemas.microsoft.com/office/drawing/2014/chart" uri="{C3380CC4-5D6E-409C-BE32-E72D297353CC}">
                <c16:uniqueId val="{00000001-57E5-4B12-8B73-1A6B02D3D65B}"/>
              </c:ext>
            </c:extLst>
          </c:dPt>
          <c:cat>
            <c:strRef>
              <c:f>Coders!$P$4:$P$5</c:f>
              <c:strCache>
                <c:ptCount val="2"/>
                <c:pt idx="0">
                  <c:v>Average of 2022 Salary High</c:v>
                </c:pt>
                <c:pt idx="1">
                  <c:v>Average of 2022 Salary Low</c:v>
                </c:pt>
              </c:strCache>
            </c:strRef>
          </c:cat>
          <c:val>
            <c:numRef>
              <c:f>Coders!$Q$4:$Q$5</c:f>
              <c:numCache>
                <c:formatCode>_("$"* #,##0.00_);_("$"* \(#,##0.00\);_("$"* "-"??_);_(@_)</c:formatCode>
                <c:ptCount val="2"/>
                <c:pt idx="0">
                  <c:v>31.634516129032257</c:v>
                </c:pt>
                <c:pt idx="1">
                  <c:v>26.474838709677421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5-4B12-8B73-1A6B02D3D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NJAASC_Salary_Survey_2022-Compare2020-v1(1).xlsx]Coders!PivotTable5</c:name>
    <c:fmtId val="6"/>
  </c:pivotSource>
  <c:chart>
    <c:autoTitleDeleted val="1"/>
    <c:pivotFmts>
      <c:pivotFmt>
        <c:idx val="0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marker>
          <c:symbol val="circle"/>
          <c:size val="6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>
              <a:alpha val="90000"/>
            </a:schemeClr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>
              <a:alpha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2060">
              <a:alpha val="90000"/>
            </a:srgb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</c:pivotFmt>
      <c:pivotFmt>
        <c:idx val="7"/>
        <c:spPr>
          <a:solidFill>
            <a:srgbClr val="FFFFD5">
              <a:alpha val="90000"/>
            </a:srgbClr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</c:pivotFmt>
      <c:pivotFmt>
        <c:idx val="8"/>
        <c:spPr>
          <a:solidFill>
            <a:schemeClr val="accent3">
              <a:alpha val="90000"/>
            </a:schemeClr>
          </a:solidFill>
          <a:ln w="19050">
            <a:solidFill>
              <a:schemeClr val="accent3">
                <a:lumMod val="75000"/>
              </a:schemeClr>
            </a:solidFill>
          </a:ln>
          <a:effectLst>
            <a:innerShdw blurRad="114300">
              <a:schemeClr val="accent3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3">
                <a:lumMod val="75000"/>
              </a:schemeClr>
            </a:contourClr>
          </a:sp3d>
        </c:spPr>
      </c:pivotFmt>
      <c:pivotFmt>
        <c:idx val="9"/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002060">
              <a:alpha val="90000"/>
            </a:srgb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</c:pivotFmt>
      <c:pivotFmt>
        <c:idx val="11"/>
        <c:spPr>
          <a:solidFill>
            <a:srgbClr val="FFFFD5">
              <a:alpha val="90000"/>
            </a:srgbClr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</c:pivotFmt>
      <c:pivotFmt>
        <c:idx val="12"/>
        <c:spPr>
          <a:solidFill>
            <a:schemeClr val="accent3">
              <a:alpha val="90000"/>
            </a:schemeClr>
          </a:solidFill>
          <a:ln w="19050">
            <a:solidFill>
              <a:schemeClr val="accent3">
                <a:lumMod val="75000"/>
              </a:schemeClr>
            </a:solidFill>
          </a:ln>
          <a:effectLst>
            <a:innerShdw blurRad="114300">
              <a:schemeClr val="accent3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3">
                <a:lumMod val="75000"/>
              </a:schemeClr>
            </a:contourClr>
          </a:sp3d>
        </c:spPr>
      </c:pivotFmt>
      <c:pivotFmt>
        <c:idx val="13"/>
        <c:marker>
          <c:symbol val="none"/>
        </c:marker>
        <c:dLbl>
          <c:idx val="0"/>
          <c:spPr>
            <a:solidFill>
              <a:sysClr val="window" lastClr="FFFFFF">
                <a:alpha val="90000"/>
              </a:sysClr>
            </a:solidFill>
            <a:ln w="12700" cap="flat" cmpd="sng" algn="ctr">
              <a:solidFill>
                <a:srgbClr val="4472C4"/>
              </a:solidFill>
              <a:round/>
            </a:ln>
            <a:effectLst>
              <a:outerShdw blurRad="50800" dist="38100" dir="2700000" algn="tl" rotWithShape="0">
                <a:srgbClr val="4472C4">
                  <a:lumMod val="75000"/>
                  <a:alpha val="40000"/>
                </a:srgbClr>
              </a:outerShdw>
            </a:effectLst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1000" b="0" i="0" u="none" strike="noStrike" kern="1200" baseline="0">
                  <a:solidFill>
                    <a:schemeClr val="accent1"/>
                  </a:solidFill>
                  <a:effectLst/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002060">
              <a:alpha val="90000"/>
            </a:srgbClr>
          </a:solidFill>
          <a:ln w="19050">
            <a:solidFill>
              <a:schemeClr val="accent1">
                <a:lumMod val="75000"/>
              </a:schemeClr>
            </a:solidFill>
          </a:ln>
          <a:effectLst>
            <a:innerShdw blurRad="114300">
              <a:schemeClr val="accent1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1">
                <a:lumMod val="75000"/>
              </a:schemeClr>
            </a:contourClr>
          </a:sp3d>
        </c:spPr>
      </c:pivotFmt>
      <c:pivotFmt>
        <c:idx val="15"/>
        <c:spPr>
          <a:solidFill>
            <a:srgbClr val="FFFFD5">
              <a:alpha val="90000"/>
            </a:srgbClr>
          </a:solidFill>
          <a:ln w="19050">
            <a:solidFill>
              <a:schemeClr val="accent2">
                <a:lumMod val="75000"/>
              </a:schemeClr>
            </a:solidFill>
          </a:ln>
          <a:effectLst>
            <a:innerShdw blurRad="114300">
              <a:schemeClr val="accent2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2">
                <a:lumMod val="75000"/>
              </a:schemeClr>
            </a:contourClr>
          </a:sp3d>
        </c:spPr>
      </c:pivotFmt>
      <c:pivotFmt>
        <c:idx val="16"/>
        <c:spPr>
          <a:solidFill>
            <a:schemeClr val="accent3">
              <a:alpha val="90000"/>
            </a:schemeClr>
          </a:solidFill>
          <a:ln w="19050">
            <a:solidFill>
              <a:schemeClr val="accent3">
                <a:lumMod val="75000"/>
              </a:schemeClr>
            </a:solidFill>
          </a:ln>
          <a:effectLst>
            <a:innerShdw blurRad="114300">
              <a:schemeClr val="accent3">
                <a:lumMod val="75000"/>
              </a:schemeClr>
            </a:innerShdw>
          </a:effectLst>
          <a:scene3d>
            <a:camera prst="orthographicFront"/>
            <a:lightRig rig="threePt" dir="t"/>
          </a:scene3d>
          <a:sp3d contourW="19050" prstMaterial="flat">
            <a:contourClr>
              <a:schemeClr val="accent3">
                <a:lumMod val="75000"/>
              </a:schemeClr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Coders!$U$21</c:f>
              <c:strCache>
                <c:ptCount val="1"/>
                <c:pt idx="0">
                  <c:v>Total</c:v>
                </c:pt>
              </c:strCache>
            </c:strRef>
          </c:tx>
          <c:explosion val="10"/>
          <c:dPt>
            <c:idx val="0"/>
            <c:bubble3D val="0"/>
            <c:spPr>
              <a:gradFill flip="none" rotWithShape="1">
                <a:gsLst>
                  <a:gs pos="0">
                    <a:schemeClr val="accent3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3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3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 w="19050">
                <a:noFill/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117-4655-A450-BF4547C31F19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FFFFD5">
                      <a:shade val="30000"/>
                      <a:satMod val="115000"/>
                    </a:srgbClr>
                  </a:gs>
                  <a:gs pos="50000">
                    <a:srgbClr val="FFFFD5">
                      <a:shade val="67500"/>
                      <a:satMod val="115000"/>
                    </a:srgbClr>
                  </a:gs>
                  <a:gs pos="100000">
                    <a:srgbClr val="FFFFD5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117-4655-A450-BF4547C31F19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117-4655-A450-BF4547C31F19}"/>
              </c:ext>
            </c:extLst>
          </c:dPt>
          <c:dLbls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Coders!$T$22:$T$26</c:f>
              <c:strCache>
                <c:ptCount val="4"/>
                <c:pt idx="0">
                  <c:v>Coding Staff is Not Outsourced</c:v>
                </c:pt>
                <c:pt idx="1">
                  <c:v>Coding Staff is Outsourced</c:v>
                </c:pt>
                <c:pt idx="2">
                  <c:v>0</c:v>
                </c:pt>
                <c:pt idx="3">
                  <c:v>(blank)</c:v>
                </c:pt>
              </c:strCache>
            </c:strRef>
          </c:cat>
          <c:val>
            <c:numRef>
              <c:f>Coders!$U$22:$U$26</c:f>
              <c:numCache>
                <c:formatCode>General</c:formatCode>
                <c:ptCount val="4"/>
                <c:pt idx="0">
                  <c:v>50</c:v>
                </c:pt>
                <c:pt idx="1">
                  <c:v>57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17-4655-A450-BF4547C31F1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NJAASC_Salary_Survey_2022-Compare2020-v1kkeditv5.xlsx]SterProcessing!PivotTable2</c:name>
    <c:fmtId val="8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SterProcessing!$Q$61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SterProcessing!$P$62:$P$79</c:f>
              <c:strCache>
                <c:ptCount val="17"/>
                <c:pt idx="0">
                  <c:v>Bergen County</c:v>
                </c:pt>
                <c:pt idx="1">
                  <c:v>Burlington County</c:v>
                </c:pt>
                <c:pt idx="2">
                  <c:v>Camden County</c:v>
                </c:pt>
                <c:pt idx="3">
                  <c:v>Cumberland County</c:v>
                </c:pt>
                <c:pt idx="4">
                  <c:v>Essex County</c:v>
                </c:pt>
                <c:pt idx="5">
                  <c:v>Gloucester County</c:v>
                </c:pt>
                <c:pt idx="6">
                  <c:v>Hudson County</c:v>
                </c:pt>
                <c:pt idx="7">
                  <c:v>Hunterdon County</c:v>
                </c:pt>
                <c:pt idx="8">
                  <c:v>Mercer County</c:v>
                </c:pt>
                <c:pt idx="9">
                  <c:v>Middlesex County</c:v>
                </c:pt>
                <c:pt idx="10">
                  <c:v>Monmouth County</c:v>
                </c:pt>
                <c:pt idx="11">
                  <c:v>Morris County</c:v>
                </c:pt>
                <c:pt idx="12">
                  <c:v>Ocean County</c:v>
                </c:pt>
                <c:pt idx="13">
                  <c:v>Passaic County</c:v>
                </c:pt>
                <c:pt idx="14">
                  <c:v>Somerset County</c:v>
                </c:pt>
                <c:pt idx="15">
                  <c:v>Sussex County</c:v>
                </c:pt>
                <c:pt idx="16">
                  <c:v>Union County</c:v>
                </c:pt>
              </c:strCache>
            </c:strRef>
          </c:cat>
          <c:val>
            <c:numRef>
              <c:f>SterProcessing!$Q$62:$Q$79</c:f>
              <c:numCache>
                <c:formatCode>_("$"* #,##0.00_);_("$"* \(#,##0.00\);_("$"* "-"??_);_(@_)</c:formatCode>
                <c:ptCount val="17"/>
                <c:pt idx="0">
                  <c:v>31.253333333333334</c:v>
                </c:pt>
                <c:pt idx="1">
                  <c:v>29.317499999999999</c:v>
                </c:pt>
                <c:pt idx="2">
                  <c:v>25</c:v>
                </c:pt>
                <c:pt idx="3">
                  <c:v>25.6</c:v>
                </c:pt>
                <c:pt idx="4">
                  <c:v>28.181818181818183</c:v>
                </c:pt>
                <c:pt idx="5">
                  <c:v>29.333333333333332</c:v>
                </c:pt>
                <c:pt idx="6">
                  <c:v>39</c:v>
                </c:pt>
                <c:pt idx="7">
                  <c:v>22</c:v>
                </c:pt>
                <c:pt idx="8">
                  <c:v>28.496666666666666</c:v>
                </c:pt>
                <c:pt idx="9">
                  <c:v>31.428571428571427</c:v>
                </c:pt>
                <c:pt idx="10">
                  <c:v>29.9</c:v>
                </c:pt>
                <c:pt idx="11">
                  <c:v>25.571428571428573</c:v>
                </c:pt>
                <c:pt idx="12">
                  <c:v>29.193750000000001</c:v>
                </c:pt>
                <c:pt idx="13">
                  <c:v>27.666666666666668</c:v>
                </c:pt>
                <c:pt idx="14">
                  <c:v>33.992000000000004</c:v>
                </c:pt>
                <c:pt idx="15">
                  <c:v>28</c:v>
                </c:pt>
                <c:pt idx="16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1-4A70-B939-6158A1ECC703}"/>
            </c:ext>
          </c:extLst>
        </c:ser>
        <c:ser>
          <c:idx val="1"/>
          <c:order val="1"/>
          <c:tx>
            <c:strRef>
              <c:f>SterProcessing!$R$61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solidFill>
              <a:srgbClr val="FFFFCC"/>
            </a:solidFill>
          </c:spPr>
          <c:invertIfNegative val="0"/>
          <c:cat>
            <c:strRef>
              <c:f>SterProcessing!$P$62:$P$79</c:f>
              <c:strCache>
                <c:ptCount val="17"/>
                <c:pt idx="0">
                  <c:v>Bergen County</c:v>
                </c:pt>
                <c:pt idx="1">
                  <c:v>Burlington County</c:v>
                </c:pt>
                <c:pt idx="2">
                  <c:v>Camden County</c:v>
                </c:pt>
                <c:pt idx="3">
                  <c:v>Cumberland County</c:v>
                </c:pt>
                <c:pt idx="4">
                  <c:v>Essex County</c:v>
                </c:pt>
                <c:pt idx="5">
                  <c:v>Gloucester County</c:v>
                </c:pt>
                <c:pt idx="6">
                  <c:v>Hudson County</c:v>
                </c:pt>
                <c:pt idx="7">
                  <c:v>Hunterdon County</c:v>
                </c:pt>
                <c:pt idx="8">
                  <c:v>Mercer County</c:v>
                </c:pt>
                <c:pt idx="9">
                  <c:v>Middlesex County</c:v>
                </c:pt>
                <c:pt idx="10">
                  <c:v>Monmouth County</c:v>
                </c:pt>
                <c:pt idx="11">
                  <c:v>Morris County</c:v>
                </c:pt>
                <c:pt idx="12">
                  <c:v>Ocean County</c:v>
                </c:pt>
                <c:pt idx="13">
                  <c:v>Passaic County</c:v>
                </c:pt>
                <c:pt idx="14">
                  <c:v>Somerset County</c:v>
                </c:pt>
                <c:pt idx="15">
                  <c:v>Sussex County</c:v>
                </c:pt>
                <c:pt idx="16">
                  <c:v>Union County</c:v>
                </c:pt>
              </c:strCache>
            </c:strRef>
          </c:cat>
          <c:val>
            <c:numRef>
              <c:f>SterProcessing!$R$62:$R$79</c:f>
              <c:numCache>
                <c:formatCode>_("$"* #,##0.00_);_("$"* \(#,##0.00\);_("$"* "-"??_);_(@_)</c:formatCode>
                <c:ptCount val="17"/>
                <c:pt idx="0">
                  <c:v>27.986666666666668</c:v>
                </c:pt>
                <c:pt idx="1">
                  <c:v>25.0075</c:v>
                </c:pt>
                <c:pt idx="2">
                  <c:v>25</c:v>
                </c:pt>
                <c:pt idx="3">
                  <c:v>24</c:v>
                </c:pt>
                <c:pt idx="4">
                  <c:v>25.454545454545453</c:v>
                </c:pt>
                <c:pt idx="5">
                  <c:v>27.333333333333332</c:v>
                </c:pt>
                <c:pt idx="6">
                  <c:v>27</c:v>
                </c:pt>
                <c:pt idx="7">
                  <c:v>22</c:v>
                </c:pt>
                <c:pt idx="8">
                  <c:v>23.83</c:v>
                </c:pt>
                <c:pt idx="9">
                  <c:v>26.642857142857142</c:v>
                </c:pt>
                <c:pt idx="10">
                  <c:v>26.493000000000002</c:v>
                </c:pt>
                <c:pt idx="11">
                  <c:v>25</c:v>
                </c:pt>
                <c:pt idx="12">
                  <c:v>25.383749999999999</c:v>
                </c:pt>
                <c:pt idx="13">
                  <c:v>26</c:v>
                </c:pt>
                <c:pt idx="14">
                  <c:v>27.774000000000001</c:v>
                </c:pt>
                <c:pt idx="15">
                  <c:v>20</c:v>
                </c:pt>
                <c:pt idx="16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71-4A70-B939-6158A1ECC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FFFFE1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NJAASC_Salary_Survey_2022-Compare2020-v1kkeditv5.xlsx]SterProcessing!PivotTable1</c:name>
    <c:fmtId val="8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SterProcessing!$P$3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875B-40C9-BA1C-BE1AF8159B39}"/>
              </c:ext>
            </c:extLst>
          </c:dPt>
          <c:dPt>
            <c:idx val="1"/>
            <c:invertIfNegative val="0"/>
            <c:bubble3D val="0"/>
            <c:spPr>
              <a:solidFill>
                <a:srgbClr val="FFFFE1"/>
              </a:solidFill>
            </c:spPr>
            <c:extLst>
              <c:ext xmlns:c16="http://schemas.microsoft.com/office/drawing/2014/chart" uri="{C3380CC4-5D6E-409C-BE32-E72D297353CC}">
                <c16:uniqueId val="{00000002-875B-40C9-BA1C-BE1AF8159B39}"/>
              </c:ext>
            </c:extLst>
          </c:dPt>
          <c:cat>
            <c:strRef>
              <c:f>SterProcessing!$O$4:$O$5</c:f>
              <c:strCache>
                <c:ptCount val="2"/>
                <c:pt idx="0">
                  <c:v>Average of 2022 Salary Hi</c:v>
                </c:pt>
                <c:pt idx="1">
                  <c:v>Average of 2022 Salary Low</c:v>
                </c:pt>
              </c:strCache>
            </c:strRef>
          </c:cat>
          <c:val>
            <c:numRef>
              <c:f>SterProcessing!$P$4:$P$5</c:f>
              <c:numCache>
                <c:formatCode>_("$"* #,##0.00_);_("$"* \(#,##0.00\);_("$"* "-"??_);_(@_)</c:formatCode>
                <c:ptCount val="2"/>
                <c:pt idx="0">
                  <c:v>29.440568181818175</c:v>
                </c:pt>
                <c:pt idx="1">
                  <c:v>25.973749999999999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B-40C9-BA1C-BE1AF8159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400"/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rgbClr val="FFFFE1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NJAASC_Salary_Survey_2022-Compare2020-v1kkeditv5.xlsx]Receptionist!PivotTable2</c:name>
    <c:fmtId val="9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Receptionist!$Q$55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c:spPr>
          <c:invertIfNegative val="0"/>
          <c:cat>
            <c:strRef>
              <c:f>Receptionist!$P$56:$P$74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Receptionist!$Q$56:$Q$74</c:f>
              <c:numCache>
                <c:formatCode>_("$"* #,##0.00_);_("$"* \(#,##0.00\);_("$"* "-"??_);_(@_)</c:formatCode>
                <c:ptCount val="18"/>
                <c:pt idx="0">
                  <c:v>18</c:v>
                </c:pt>
                <c:pt idx="1">
                  <c:v>22.6</c:v>
                </c:pt>
                <c:pt idx="2">
                  <c:v>22.67</c:v>
                </c:pt>
                <c:pt idx="3">
                  <c:v>27.5</c:v>
                </c:pt>
                <c:pt idx="4">
                  <c:v>20</c:v>
                </c:pt>
                <c:pt idx="5">
                  <c:v>22.571428571428573</c:v>
                </c:pt>
                <c:pt idx="6">
                  <c:v>20.166666666666668</c:v>
                </c:pt>
                <c:pt idx="7">
                  <c:v>20</c:v>
                </c:pt>
                <c:pt idx="8">
                  <c:v>21.5</c:v>
                </c:pt>
                <c:pt idx="9">
                  <c:v>21.47</c:v>
                </c:pt>
                <c:pt idx="10">
                  <c:v>22.722222222222221</c:v>
                </c:pt>
                <c:pt idx="11">
                  <c:v>21.163</c:v>
                </c:pt>
                <c:pt idx="12">
                  <c:v>22.866250000000001</c:v>
                </c:pt>
                <c:pt idx="13">
                  <c:v>22.20888888888889</c:v>
                </c:pt>
                <c:pt idx="14">
                  <c:v>21.734999999999999</c:v>
                </c:pt>
                <c:pt idx="15">
                  <c:v>24.738333333333333</c:v>
                </c:pt>
                <c:pt idx="16">
                  <c:v>24</c:v>
                </c:pt>
                <c:pt idx="17">
                  <c:v>22.166666666666668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8-42CD-B435-4F3AE6EF0181}"/>
            </c:ext>
          </c:extLst>
        </c:ser>
        <c:ser>
          <c:idx val="1"/>
          <c:order val="1"/>
          <c:tx>
            <c:strRef>
              <c:f>Receptionist!$R$55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solidFill>
              <a:srgbClr val="FFFFCC"/>
            </a:solidFill>
          </c:spPr>
          <c:invertIfNegative val="0"/>
          <c:cat>
            <c:strRef>
              <c:f>Receptionist!$P$56:$P$74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Receptionist!$R$56:$R$74</c:f>
              <c:numCache>
                <c:formatCode>_("$"* #,##0.00_);_("$"* \(#,##0.00\);_("$"* "-"??_);_(@_)</c:formatCode>
                <c:ptCount val="18"/>
                <c:pt idx="0">
                  <c:v>15</c:v>
                </c:pt>
                <c:pt idx="1">
                  <c:v>19.333333333333332</c:v>
                </c:pt>
                <c:pt idx="2">
                  <c:v>18.916666666666668</c:v>
                </c:pt>
                <c:pt idx="3">
                  <c:v>19</c:v>
                </c:pt>
                <c:pt idx="4">
                  <c:v>18.5</c:v>
                </c:pt>
                <c:pt idx="5">
                  <c:v>19.642857142857142</c:v>
                </c:pt>
                <c:pt idx="6">
                  <c:v>18.833333333333332</c:v>
                </c:pt>
                <c:pt idx="7">
                  <c:v>18</c:v>
                </c:pt>
                <c:pt idx="8">
                  <c:v>16.5</c:v>
                </c:pt>
                <c:pt idx="9">
                  <c:v>18.322500000000002</c:v>
                </c:pt>
                <c:pt idx="10">
                  <c:v>19.888888888888889</c:v>
                </c:pt>
                <c:pt idx="11">
                  <c:v>19.100000000000001</c:v>
                </c:pt>
                <c:pt idx="12">
                  <c:v>18.125</c:v>
                </c:pt>
                <c:pt idx="13">
                  <c:v>19.596666666666668</c:v>
                </c:pt>
                <c:pt idx="14">
                  <c:v>19.001666666666669</c:v>
                </c:pt>
                <c:pt idx="15">
                  <c:v>21.276666666666667</c:v>
                </c:pt>
                <c:pt idx="16">
                  <c:v>20</c:v>
                </c:pt>
                <c:pt idx="17">
                  <c:v>18.833333333333332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C8-42CD-B435-4F3AE6EF0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NJAASC_Salary_Survey_2022-Compare2020-v1kkeditv5.xlsx]RN!PivotTable1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RN!$P$3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c:spPr>
          <c:invertIfNegative val="0"/>
          <c:dPt>
            <c:idx val="1"/>
            <c:invertIfNegative val="0"/>
            <c:bubble3D val="0"/>
            <c:spPr>
              <a:solidFill>
                <a:srgbClr val="FFFFCC"/>
              </a:solidFill>
            </c:spPr>
            <c:extLst>
              <c:ext xmlns:c16="http://schemas.microsoft.com/office/drawing/2014/chart" uri="{C3380CC4-5D6E-409C-BE32-E72D297353CC}">
                <c16:uniqueId val="{00000001-F113-4E2C-815F-2295422BB4F9}"/>
              </c:ext>
            </c:extLst>
          </c:dPt>
          <c:cat>
            <c:strRef>
              <c:f>RN!$O$4:$O$5</c:f>
              <c:strCache>
                <c:ptCount val="2"/>
                <c:pt idx="0">
                  <c:v>Average of 2022 Salary High</c:v>
                </c:pt>
                <c:pt idx="1">
                  <c:v>Average of 2022 Salary Low</c:v>
                </c:pt>
              </c:strCache>
            </c:strRef>
          </c:cat>
          <c:val>
            <c:numRef>
              <c:f>RN!$P$4:$P$5</c:f>
              <c:numCache>
                <c:formatCode>_("$"* #,##0.00_);_("$"* \(#,##0.00\);_("$"* "-"??_);_(@_)</c:formatCode>
                <c:ptCount val="2"/>
                <c:pt idx="0">
                  <c:v>50.712685185185187</c:v>
                </c:pt>
                <c:pt idx="1">
                  <c:v>41.970185185185194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3-4E2C-815F-2295422BB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6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chemeClr val="accent2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NJAASC_Salary_Survey_2022-Compare2020-v1kkeditv5.xlsx]Receptionist!PivotTable1</c:name>
    <c:fmtId val="9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Receptionist!$P$3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075CC">
                      <a:shade val="30000"/>
                      <a:satMod val="115000"/>
                    </a:srgbClr>
                  </a:gs>
                  <a:gs pos="50000">
                    <a:srgbClr val="0075CC">
                      <a:shade val="67500"/>
                      <a:satMod val="115000"/>
                    </a:srgbClr>
                  </a:gs>
                  <a:gs pos="100000">
                    <a:srgbClr val="0075CC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21E8-41CF-99DC-4AB9D5C5406E}"/>
              </c:ext>
            </c:extLst>
          </c:dPt>
          <c:dPt>
            <c:idx val="1"/>
            <c:invertIfNegative val="0"/>
            <c:bubble3D val="0"/>
            <c:spPr>
              <a:solidFill>
                <a:srgbClr val="FFFFE5"/>
              </a:solidFill>
            </c:spPr>
            <c:extLst>
              <c:ext xmlns:c16="http://schemas.microsoft.com/office/drawing/2014/chart" uri="{C3380CC4-5D6E-409C-BE32-E72D297353CC}">
                <c16:uniqueId val="{00000002-21E8-41CF-99DC-4AB9D5C5406E}"/>
              </c:ext>
            </c:extLst>
          </c:dPt>
          <c:cat>
            <c:strRef>
              <c:f>Receptionist!$O$4:$O$5</c:f>
              <c:strCache>
                <c:ptCount val="2"/>
                <c:pt idx="0">
                  <c:v>Average of 2022 Salary High</c:v>
                </c:pt>
                <c:pt idx="1">
                  <c:v>Average of 2022 Salary Low</c:v>
                </c:pt>
              </c:strCache>
            </c:strRef>
          </c:cat>
          <c:val>
            <c:numRef>
              <c:f>Receptionist!$P$4:$P$5</c:f>
              <c:numCache>
                <c:formatCode>_("$"* #,##0.00_);_("$"* \(#,##0.00\);_("$"* "-"??_);_(@_)</c:formatCode>
                <c:ptCount val="2"/>
                <c:pt idx="0">
                  <c:v>22.363069306930697</c:v>
                </c:pt>
                <c:pt idx="1">
                  <c:v>19.228514851485151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8-41CF-99DC-4AB9D5C54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rgbClr val="FFFFE1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[FINAL FINAL JAN 6 12.19 FIna Version NJAASC_Salary_Survey_2022-Compare2020-v1kkeditv2.xlsx]NurseManager!PivotTable2</c:name>
    <c:fmtId val="8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NurseManager!$P$55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1900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43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56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</c:spPr>
          <c:invertIfNegative val="0"/>
          <c:cat>
            <c:strRef>
              <c:f>NurseManager!$O$56:$O$74</c:f>
              <c:strCache>
                <c:ptCount val="18"/>
                <c:pt idx="0">
                  <c:v>Bergen County</c:v>
                </c:pt>
                <c:pt idx="1">
                  <c:v>Burlington County</c:v>
                </c:pt>
                <c:pt idx="2">
                  <c:v>Camden County</c:v>
                </c:pt>
                <c:pt idx="3">
                  <c:v>Cumberland County</c:v>
                </c:pt>
                <c:pt idx="4">
                  <c:v>Essex County</c:v>
                </c:pt>
                <c:pt idx="5">
                  <c:v>Gloucester County</c:v>
                </c:pt>
                <c:pt idx="6">
                  <c:v>Hudson County</c:v>
                </c:pt>
                <c:pt idx="7">
                  <c:v>Hunterdon County</c:v>
                </c:pt>
                <c:pt idx="8">
                  <c:v>Mercer County</c:v>
                </c:pt>
                <c:pt idx="9">
                  <c:v>Middlesex County</c:v>
                </c:pt>
                <c:pt idx="10">
                  <c:v>Monmouth County</c:v>
                </c:pt>
                <c:pt idx="11">
                  <c:v>Morris County</c:v>
                </c:pt>
                <c:pt idx="12">
                  <c:v>Ocean County</c:v>
                </c:pt>
                <c:pt idx="13">
                  <c:v>Passaic County</c:v>
                </c:pt>
                <c:pt idx="14">
                  <c:v>Somerset County</c:v>
                </c:pt>
                <c:pt idx="15">
                  <c:v>Sussex County</c:v>
                </c:pt>
                <c:pt idx="16">
                  <c:v>Union County</c:v>
                </c:pt>
                <c:pt idx="17">
                  <c:v>(blank)</c:v>
                </c:pt>
              </c:strCache>
            </c:strRef>
          </c:cat>
          <c:val>
            <c:numRef>
              <c:f>NurseManager!$P$56:$P$74</c:f>
              <c:numCache>
                <c:formatCode>_("$"* #,##0.00_);_("$"* \(#,##0.00\);_("$"* "-"??_);_(@_)</c:formatCode>
                <c:ptCount val="18"/>
                <c:pt idx="0">
                  <c:v>128730.13333333333</c:v>
                </c:pt>
                <c:pt idx="1">
                  <c:v>118646.75</c:v>
                </c:pt>
                <c:pt idx="2">
                  <c:v>131803</c:v>
                </c:pt>
                <c:pt idx="3">
                  <c:v>92500</c:v>
                </c:pt>
                <c:pt idx="4">
                  <c:v>114114.28571428571</c:v>
                </c:pt>
                <c:pt idx="5">
                  <c:v>127000</c:v>
                </c:pt>
                <c:pt idx="6">
                  <c:v>140000</c:v>
                </c:pt>
                <c:pt idx="7">
                  <c:v>126214</c:v>
                </c:pt>
                <c:pt idx="8">
                  <c:v>116908.75</c:v>
                </c:pt>
                <c:pt idx="9">
                  <c:v>112875</c:v>
                </c:pt>
                <c:pt idx="10">
                  <c:v>105662</c:v>
                </c:pt>
                <c:pt idx="11">
                  <c:v>103642.85714285714</c:v>
                </c:pt>
                <c:pt idx="12">
                  <c:v>114255.73333333334</c:v>
                </c:pt>
                <c:pt idx="13">
                  <c:v>111247.33333333333</c:v>
                </c:pt>
                <c:pt idx="14">
                  <c:v>126460</c:v>
                </c:pt>
                <c:pt idx="15">
                  <c:v>109000</c:v>
                </c:pt>
                <c:pt idx="16">
                  <c:v>105300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44-4BE4-89BA-BF5F6800E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[FINAL FINAL JAN 6 12.19 FIna Version NJAASC_Salary_Survey_2022-Compare2020-v1kkeditv2.xlsx]NurseManager!PivotTable1</c:name>
    <c:fmtId val="15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FFD5"/>
          </a:solidFill>
        </c:spPr>
      </c:pivotFmt>
      <c:pivotFmt>
        <c:idx val="19"/>
        <c:spPr>
          <a:solidFill>
            <a:schemeClr val="accent4"/>
          </a:solidFill>
        </c:spPr>
      </c:pivotFmt>
      <c:pivotFmt>
        <c:idx val="20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FFD5"/>
          </a:solidFill>
        </c:spPr>
      </c:pivotFmt>
      <c:pivotFmt>
        <c:idx val="22"/>
        <c:spPr>
          <a:solidFill>
            <a:schemeClr val="accent4"/>
          </a:solidFill>
        </c:spPr>
      </c:pivotFmt>
      <c:pivotFmt>
        <c:idx val="23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FFD5"/>
          </a:solidFill>
        </c:spPr>
      </c:pivotFmt>
      <c:pivotFmt>
        <c:idx val="25"/>
        <c:spPr>
          <a:solidFill>
            <a:schemeClr val="accent4"/>
          </a:solidFill>
        </c:spPr>
      </c:pivotFmt>
    </c:pivotFmts>
    <c:plotArea>
      <c:layout>
        <c:manualLayout>
          <c:layoutTarget val="inner"/>
          <c:xMode val="edge"/>
          <c:yMode val="edge"/>
          <c:x val="9.5162023736363496E-2"/>
          <c:y val="3.404471294990289E-2"/>
          <c:w val="0.88961416222272482"/>
          <c:h val="0.87027579344956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NurseManager!$O$2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D11-4508-9982-A5CF83465AEA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5-BD11-4508-9982-A5CF83465AEA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BD11-4508-9982-A5CF83465AEA}"/>
              </c:ext>
            </c:extLst>
          </c:dPt>
          <c:cat>
            <c:strRef>
              <c:f>NurseManager!$N$3:$N$5</c:f>
              <c:strCache>
                <c:ptCount val="3"/>
                <c:pt idx="0">
                  <c:v>Minimum</c:v>
                </c:pt>
                <c:pt idx="1">
                  <c:v>Average</c:v>
                </c:pt>
                <c:pt idx="2">
                  <c:v>Maximum</c:v>
                </c:pt>
              </c:strCache>
            </c:strRef>
          </c:cat>
          <c:val>
            <c:numRef>
              <c:f>NurseManager!$O$3:$O$5</c:f>
              <c:numCache>
                <c:formatCode>_("$"* #,##0.00_);_("$"* \(#,##0.00\);_("$"* "-"??_);_(@_)</c:formatCode>
                <c:ptCount val="3"/>
                <c:pt idx="0">
                  <c:v>72800</c:v>
                </c:pt>
                <c:pt idx="1">
                  <c:v>115451.21250000001</c:v>
                </c:pt>
                <c:pt idx="2">
                  <c:v>165000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11-4508-9982-A5CF83465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002060"/>
      </a:solidFill>
    </a:ln>
  </c:spPr>
  <c:txPr>
    <a:bodyPr/>
    <a:lstStyle/>
    <a:p>
      <a:pPr>
        <a:defRPr sz="20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[FINAL FINAL JAN 6 12.19 FIna Version NJAASC_Salary_Survey_2022-Compare2020-v1kkeditv2.xlsx]Administrator!PivotTable2</c:name>
    <c:fmtId val="9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Administrator!$P$56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c:spPr>
          <c:invertIfNegative val="0"/>
          <c:cat>
            <c:strRef>
              <c:f>Administrator!$O$57:$O$76</c:f>
              <c:strCache>
                <c:ptCount val="19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  <c:pt idx="18">
                  <c:v>(blank)</c:v>
                </c:pt>
              </c:strCache>
            </c:strRef>
          </c:cat>
          <c:val>
            <c:numRef>
              <c:f>Administrator!$P$57:$P$76</c:f>
              <c:numCache>
                <c:formatCode>_("$"* #,##0.00_);_("$"* \(#,##0.00\);_("$"* "-"??_);_(@_)</c:formatCode>
                <c:ptCount val="19"/>
                <c:pt idx="0">
                  <c:v>120000</c:v>
                </c:pt>
                <c:pt idx="1">
                  <c:v>150831</c:v>
                </c:pt>
                <c:pt idx="2">
                  <c:v>131863.59</c:v>
                </c:pt>
                <c:pt idx="3">
                  <c:v>141950</c:v>
                </c:pt>
                <c:pt idx="4">
                  <c:v>108000</c:v>
                </c:pt>
                <c:pt idx="5">
                  <c:v>141057.14285714287</c:v>
                </c:pt>
                <c:pt idx="6">
                  <c:v>135000</c:v>
                </c:pt>
                <c:pt idx="7">
                  <c:v>135000</c:v>
                </c:pt>
                <c:pt idx="8">
                  <c:v>144580</c:v>
                </c:pt>
                <c:pt idx="9">
                  <c:v>144250</c:v>
                </c:pt>
                <c:pt idx="10">
                  <c:v>152714.28571428571</c:v>
                </c:pt>
                <c:pt idx="11">
                  <c:v>118662.5</c:v>
                </c:pt>
                <c:pt idx="12">
                  <c:v>146083.33333333334</c:v>
                </c:pt>
                <c:pt idx="13">
                  <c:v>129202</c:v>
                </c:pt>
                <c:pt idx="14">
                  <c:v>138690.6</c:v>
                </c:pt>
                <c:pt idx="15">
                  <c:v>140001.79999999999</c:v>
                </c:pt>
                <c:pt idx="16">
                  <c:v>180960</c:v>
                </c:pt>
                <c:pt idx="17">
                  <c:v>130833.33333333333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FD-44E4-A639-A8E9B63BB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[FINAL FINAL JAN 6 12.19 FIna Version NJAASC_Salary_Survey_2022-Compare2020-v1kkeditv2.xlsx]Administrator!PivotTable1</c:name>
    <c:fmtId val="15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002060"/>
          </a:solidFill>
          <a:ln>
            <a:solidFill>
              <a:srgbClr val="FFFFD5"/>
            </a:solidFill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FFFD5"/>
            </a:solidFill>
          </a:ln>
        </c:spPr>
      </c:pivotFmt>
      <c:pivotFmt>
        <c:idx val="17"/>
        <c:spPr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FFFFD5"/>
            </a:solidFill>
          </a:ln>
        </c:spPr>
      </c:pivotFmt>
      <c:pivotFmt>
        <c:idx val="18"/>
        <c:spPr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rgbClr val="FFFFD5"/>
            </a:solidFill>
          </a:ln>
        </c:spPr>
      </c:pivotFmt>
      <c:pivotFmt>
        <c:idx val="19"/>
        <c:spPr>
          <a:solidFill>
            <a:srgbClr val="002060"/>
          </a:solidFill>
          <a:ln>
            <a:solidFill>
              <a:srgbClr val="FFFFD5"/>
            </a:solidFill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FFFD5"/>
            </a:solidFill>
          </a:ln>
        </c:spPr>
      </c:pivotFmt>
      <c:pivotFmt>
        <c:idx val="21"/>
        <c:spPr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FFFFD5"/>
            </a:solidFill>
          </a:ln>
        </c:spPr>
      </c:pivotFmt>
      <c:pivotFmt>
        <c:idx val="22"/>
        <c:spPr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rgbClr val="FFFFD5"/>
            </a:solidFill>
          </a:ln>
        </c:spPr>
      </c:pivotFmt>
      <c:pivotFmt>
        <c:idx val="23"/>
        <c:spPr>
          <a:solidFill>
            <a:srgbClr val="002060"/>
          </a:solidFill>
          <a:ln>
            <a:solidFill>
              <a:srgbClr val="FFFFD5"/>
            </a:solidFill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FFFD5"/>
            </a:solidFill>
          </a:ln>
        </c:spPr>
      </c:pivotFmt>
      <c:pivotFmt>
        <c:idx val="25"/>
        <c:spPr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FFFFD5"/>
            </a:solidFill>
          </a:ln>
        </c:spPr>
      </c:pivotFmt>
      <c:pivotFmt>
        <c:idx val="26"/>
        <c:spPr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rgbClr val="FFFFD5"/>
            </a:solidFill>
          </a:ln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Administrator!$O$2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864-44D6-9AD0-A30017140B46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864-44D6-9AD0-A30017140B46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B864-44D6-9AD0-A30017140B46}"/>
              </c:ext>
            </c:extLst>
          </c:dPt>
          <c:cat>
            <c:strRef>
              <c:f>Administrator!$N$3:$N$5</c:f>
              <c:strCache>
                <c:ptCount val="3"/>
                <c:pt idx="0">
                  <c:v>Minimum</c:v>
                </c:pt>
                <c:pt idx="1">
                  <c:v>Average</c:v>
                </c:pt>
                <c:pt idx="2">
                  <c:v>Maximum</c:v>
                </c:pt>
              </c:strCache>
            </c:strRef>
          </c:cat>
          <c:val>
            <c:numRef>
              <c:f>Administrator!$O$3:$O$5</c:f>
              <c:numCache>
                <c:formatCode>_("$"* #,##0.00_);_("$"* \(#,##0.00\);_("$"* "-"??_);_(@_)</c:formatCode>
                <c:ptCount val="3"/>
                <c:pt idx="0">
                  <c:v>60000</c:v>
                </c:pt>
                <c:pt idx="1">
                  <c:v>138233.89030927836</c:v>
                </c:pt>
                <c:pt idx="2">
                  <c:v>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64-44D6-9AD0-A30017140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noFill/>
        </a:ln>
      </c:spPr>
    </c:plotArea>
    <c:plotVisOnly val="1"/>
    <c:dispBlanksAs val="gap"/>
    <c:showDLblsOverMax val="0"/>
  </c:chart>
  <c:spPr>
    <a:ln>
      <a:solidFill>
        <a:srgbClr val="002060"/>
      </a:solidFill>
    </a:ln>
  </c:spPr>
  <c:txPr>
    <a:bodyPr/>
    <a:lstStyle/>
    <a:p>
      <a:pPr>
        <a:defRPr sz="20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[FINAL FINAL JAN 6 12.19 FIna Version NJAASC_Salary_Survey_2022-Compare2020-v1kkeditv2.xlsx]Office Manager!PivotTable2</c:name>
    <c:fmtId val="15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'Office Manager'!$P$54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'Office Manager'!$O$55:$O$71</c:f>
              <c:strCache>
                <c:ptCount val="16"/>
                <c:pt idx="0">
                  <c:v>Bergen County</c:v>
                </c:pt>
                <c:pt idx="1">
                  <c:v>Burlington County</c:v>
                </c:pt>
                <c:pt idx="2">
                  <c:v>Camden County</c:v>
                </c:pt>
                <c:pt idx="3">
                  <c:v>Cumberland County</c:v>
                </c:pt>
                <c:pt idx="4">
                  <c:v>Essex County</c:v>
                </c:pt>
                <c:pt idx="5">
                  <c:v>Gloucester County</c:v>
                </c:pt>
                <c:pt idx="6">
                  <c:v>Hudson County</c:v>
                </c:pt>
                <c:pt idx="7">
                  <c:v>Hunterdon County</c:v>
                </c:pt>
                <c:pt idx="8">
                  <c:v>Middlesex County</c:v>
                </c:pt>
                <c:pt idx="9">
                  <c:v>Monmouth County</c:v>
                </c:pt>
                <c:pt idx="10">
                  <c:v>Morris County</c:v>
                </c:pt>
                <c:pt idx="11">
                  <c:v>Ocean County</c:v>
                </c:pt>
                <c:pt idx="12">
                  <c:v>Passaic County</c:v>
                </c:pt>
                <c:pt idx="13">
                  <c:v>Somerset County</c:v>
                </c:pt>
                <c:pt idx="14">
                  <c:v>Sussex County</c:v>
                </c:pt>
                <c:pt idx="15">
                  <c:v>Union County</c:v>
                </c:pt>
              </c:strCache>
            </c:strRef>
          </c:cat>
          <c:val>
            <c:numRef>
              <c:f>'Office Manager'!$P$55:$P$71</c:f>
              <c:numCache>
                <c:formatCode>_("$"* #,##0.00_);_("$"* \(#,##0.00\);_("$"* "-"??_);_(@_)</c:formatCode>
                <c:ptCount val="16"/>
                <c:pt idx="0">
                  <c:v>83849</c:v>
                </c:pt>
                <c:pt idx="1">
                  <c:v>77520</c:v>
                </c:pt>
                <c:pt idx="2">
                  <c:v>102500</c:v>
                </c:pt>
                <c:pt idx="3">
                  <c:v>62500</c:v>
                </c:pt>
                <c:pt idx="4">
                  <c:v>94270</c:v>
                </c:pt>
                <c:pt idx="5">
                  <c:v>78000</c:v>
                </c:pt>
                <c:pt idx="6">
                  <c:v>60000</c:v>
                </c:pt>
                <c:pt idx="7">
                  <c:v>89356</c:v>
                </c:pt>
                <c:pt idx="8">
                  <c:v>97250</c:v>
                </c:pt>
                <c:pt idx="9">
                  <c:v>103680</c:v>
                </c:pt>
                <c:pt idx="10">
                  <c:v>64000</c:v>
                </c:pt>
                <c:pt idx="11">
                  <c:v>80961.333333333328</c:v>
                </c:pt>
                <c:pt idx="12">
                  <c:v>57221</c:v>
                </c:pt>
                <c:pt idx="13">
                  <c:v>69868.88</c:v>
                </c:pt>
                <c:pt idx="14">
                  <c:v>87000</c:v>
                </c:pt>
                <c:pt idx="15">
                  <c:v>75750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C8-44B0-B24D-30AB2288E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[FINAL FINAL JAN 6 12.19 FIna Version NJAASC_Salary_Survey_2022-Compare2020-v1kkeditv2.xlsx]Office Manager!PivotTable1</c:name>
    <c:fmtId val="1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'Office Manager'!$O$2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039-4A35-843F-06611D71BFF9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0075CC">
                      <a:shade val="30000"/>
                      <a:satMod val="115000"/>
                    </a:srgbClr>
                  </a:gs>
                  <a:gs pos="50000">
                    <a:srgbClr val="0075CC">
                      <a:shade val="67500"/>
                      <a:satMod val="115000"/>
                    </a:srgbClr>
                  </a:gs>
                  <a:gs pos="100000">
                    <a:srgbClr val="0075CC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2039-4A35-843F-06611D71BFF9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2-2039-4A35-843F-06611D71BFF9}"/>
              </c:ext>
            </c:extLst>
          </c:dPt>
          <c:cat>
            <c:strRef>
              <c:f>'Office Manager'!$N$3:$N$5</c:f>
              <c:strCache>
                <c:ptCount val="3"/>
                <c:pt idx="0">
                  <c:v>Minimum</c:v>
                </c:pt>
                <c:pt idx="1">
                  <c:v>Average</c:v>
                </c:pt>
                <c:pt idx="2">
                  <c:v>Maximum</c:v>
                </c:pt>
              </c:strCache>
            </c:strRef>
          </c:cat>
          <c:val>
            <c:numRef>
              <c:f>'Office Manager'!$O$3:$O$5</c:f>
              <c:numCache>
                <c:formatCode>_("$"* #,##0.00_);_("$"* \(#,##0.00\);_("$"* "-"??_);_(@_)</c:formatCode>
                <c:ptCount val="3"/>
                <c:pt idx="0">
                  <c:v>51250</c:v>
                </c:pt>
                <c:pt idx="1">
                  <c:v>85022.504905660375</c:v>
                </c:pt>
                <c:pt idx="2">
                  <c:v>172000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39-4A35-843F-06611D71B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solidFill>
            <a:schemeClr val="accent4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196016753836223E-2"/>
          <c:y val="3.5623131862334609E-2"/>
          <c:w val="0.89392225214343202"/>
          <c:h val="0.80552057133375721"/>
        </c:manualLayout>
      </c:layout>
      <c:bar3DChart>
        <c:barDir val="col"/>
        <c:grouping val="clustered"/>
        <c:varyColors val="0"/>
        <c:ser>
          <c:idx val="0"/>
          <c:order val="0"/>
          <c:tx>
            <c:v># of centers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'Benefits 2022'!$AO$2:$AY$2</c:f>
              <c:strCache>
                <c:ptCount val="11"/>
                <c:pt idx="0">
                  <c:v>Health Insurance</c:v>
                </c:pt>
                <c:pt idx="1">
                  <c:v>Dental Insurance</c:v>
                </c:pt>
                <c:pt idx="2">
                  <c:v>Vision Insurance</c:v>
                </c:pt>
                <c:pt idx="3">
                  <c:v>Life Insurance</c:v>
                </c:pt>
                <c:pt idx="4">
                  <c:v>Certification Pay</c:v>
                </c:pt>
                <c:pt idx="5">
                  <c:v>401k Offered</c:v>
                </c:pt>
                <c:pt idx="6">
                  <c:v>401K Matched</c:v>
                </c:pt>
                <c:pt idx="7">
                  <c:v>Paid Sick Leave</c:v>
                </c:pt>
                <c:pt idx="8">
                  <c:v>Paid Holidays</c:v>
                </c:pt>
                <c:pt idx="9">
                  <c:v>Paid Vacations</c:v>
                </c:pt>
                <c:pt idx="10">
                  <c:v>Tuition Reimbursement</c:v>
                </c:pt>
              </c:strCache>
            </c:strRef>
          </c:cat>
          <c:val>
            <c:numRef>
              <c:f>'Benefits 2022'!$AO$3:$AY$3</c:f>
              <c:numCache>
                <c:formatCode>General</c:formatCode>
                <c:ptCount val="11"/>
                <c:pt idx="0">
                  <c:v>101</c:v>
                </c:pt>
                <c:pt idx="1">
                  <c:v>88</c:v>
                </c:pt>
                <c:pt idx="2">
                  <c:v>76</c:v>
                </c:pt>
                <c:pt idx="3">
                  <c:v>71</c:v>
                </c:pt>
                <c:pt idx="4">
                  <c:v>27</c:v>
                </c:pt>
                <c:pt idx="5">
                  <c:v>94</c:v>
                </c:pt>
                <c:pt idx="6">
                  <c:v>60</c:v>
                </c:pt>
                <c:pt idx="7">
                  <c:v>85</c:v>
                </c:pt>
                <c:pt idx="8">
                  <c:v>104</c:v>
                </c:pt>
                <c:pt idx="9">
                  <c:v>104</c:v>
                </c:pt>
                <c:pt idx="10">
                  <c:v>24</c:v>
                </c:pt>
              </c:numCache>
            </c:numRef>
          </c:val>
          <c:shape val="pyramidToMax"/>
          <c:extLst>
            <c:ext xmlns:c16="http://schemas.microsoft.com/office/drawing/2014/chart" uri="{C3380CC4-5D6E-409C-BE32-E72D297353CC}">
              <c16:uniqueId val="{00000000-21B5-4D90-88A4-603AB4B587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280095"/>
        <c:axId val="398280511"/>
        <c:axId val="0"/>
      </c:bar3DChart>
      <c:catAx>
        <c:axId val="398280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280511"/>
        <c:crosses val="autoZero"/>
        <c:auto val="1"/>
        <c:lblAlgn val="ctr"/>
        <c:lblOffset val="100"/>
        <c:noMultiLvlLbl val="0"/>
      </c:catAx>
      <c:valAx>
        <c:axId val="39828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28009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u="none" strike="noStrike" baseline="0" dirty="0">
                <a:solidFill>
                  <a:srgbClr val="000066"/>
                </a:solidFill>
                <a:effectLst/>
              </a:rPr>
              <a:t>Difficulty Recruiting</a:t>
            </a:r>
            <a:endParaRPr lang="en-US" sz="2800" dirty="0">
              <a:solidFill>
                <a:srgbClr val="000066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'Benefits 2022 (2)'!$AJ$2</c:f>
              <c:strCache>
                <c:ptCount val="1"/>
                <c:pt idx="0">
                  <c:v>Centers having difficulty recruiting since COVID 19</c:v>
                </c:pt>
              </c:strCache>
            </c:strRef>
          </c:tx>
          <c:spPr>
            <a:solidFill>
              <a:srgbClr val="0070C0"/>
            </a:solidFill>
          </c:spPr>
          <c:explosion val="10"/>
          <c:dPt>
            <c:idx val="0"/>
            <c:bubble3D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25400">
                <a:solidFill>
                  <a:srgbClr val="002060"/>
                </a:solidFill>
              </a:ln>
              <a:effectLst/>
              <a:sp3d contourW="25400">
                <a:contourClr>
                  <a:srgbClr val="00206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C0B-4C77-99CA-7CFF5EBBDF46}"/>
              </c:ext>
            </c:extLst>
          </c:dPt>
          <c:dPt>
            <c:idx val="1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1">
                    <a:lumMod val="20000"/>
                    <a:lumOff val="8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C0B-4C77-99CA-7CFF5EBBDF46}"/>
              </c:ext>
            </c:extLst>
          </c:dPt>
          <c:dLbls>
            <c:dLbl>
              <c:idx val="0"/>
              <c:layout>
                <c:manualLayout>
                  <c:x val="-1.5756303113375569E-2"/>
                  <c:y val="-1.0619176294526126E-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0B-4C77-99CA-7CFF5EBBDF46}"/>
                </c:ext>
              </c:extLst>
            </c:dLbl>
            <c:dLbl>
              <c:idx val="1"/>
              <c:layout>
                <c:manualLayout>
                  <c:x val="4.1539344571626391E-2"/>
                  <c:y val="-1.4480862229304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0B-4C77-99CA-7CFF5EBBDF4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'Benefits 2022 (2)'!$AI$3:$AI$4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'Benefits 2022 (2)'!$AJ$3:$AJ$4</c:f>
              <c:numCache>
                <c:formatCode>General</c:formatCode>
                <c:ptCount val="2"/>
                <c:pt idx="0">
                  <c:v>90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0B-4C77-99CA-7CFF5EBBDF4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Flexible Shifts Offered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1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'Benefits 2022 (2)'!$AK$2</c:f>
              <c:strCache>
                <c:ptCount val="1"/>
                <c:pt idx="0">
                  <c:v>Centers offering flexible shifts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c:spPr>
          <c:explosion val="4"/>
          <c:dPt>
            <c:idx val="0"/>
            <c:bubble3D val="0"/>
            <c:spPr>
              <a:gradFill>
                <a:gsLst>
                  <a:gs pos="12000">
                    <a:schemeClr val="tx1">
                      <a:lumMod val="75000"/>
                    </a:schemeClr>
                  </a:gs>
                  <a:gs pos="95000">
                    <a:schemeClr val="accent6">
                      <a:lumMod val="95000"/>
                      <a:lumOff val="5000"/>
                    </a:schemeClr>
                  </a:gs>
                  <a:gs pos="100000">
                    <a:schemeClr val="accent6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 w="25400">
                <a:noFill/>
              </a:ln>
              <a:effectLst/>
              <a:sp3d>
                <a:contourClr>
                  <a:schemeClr val="accen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45-4182-8891-3BB3F3BFE202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345-4182-8891-3BB3F3BFE202}"/>
              </c:ext>
            </c:extLst>
          </c:dPt>
          <c:dLbls>
            <c:dLbl>
              <c:idx val="0"/>
              <c:layout>
                <c:manualLayout>
                  <c:x val="-2.8450145520307505E-2"/>
                  <c:y val="-2.9370015480542017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45-4182-8891-3BB3F3BFE202}"/>
                </c:ext>
              </c:extLst>
            </c:dLbl>
            <c:dLbl>
              <c:idx val="1"/>
              <c:layout>
                <c:manualLayout>
                  <c:x val="3.9288296194710366E-2"/>
                  <c:y val="-1.174800619221680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45-4182-8891-3BB3F3BFE2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'Benefits 2022 (2)'!$AI$3:$AI$4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'Benefits 2022 (2)'!$AK$3:$AK$4</c:f>
              <c:numCache>
                <c:formatCode>General</c:formatCode>
                <c:ptCount val="2"/>
                <c:pt idx="0">
                  <c:v>68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45-4182-8891-3BB3F3BFE20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NJAASC_Salary_Survey_2022-Compare2020-v1kkeditv5.xlsx]PreOp_RN!PivotTable2</c:name>
    <c:fmtId val="23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9.6471554734031628E-2"/>
          <c:y val="0.13601034853160526"/>
          <c:w val="0.81466502299233612"/>
          <c:h val="0.67346825720591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PreOp_RN!$Q$56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PreOp_RN!$P$57:$P$75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PreOp_RN!$Q$57:$Q$75</c:f>
              <c:numCache>
                <c:formatCode>_("$"* #,##0.00_);_("$"* \(#,##0.00\);_("$"* "-"??_);_(@_)</c:formatCode>
                <c:ptCount val="18"/>
                <c:pt idx="0">
                  <c:v>54</c:v>
                </c:pt>
                <c:pt idx="1">
                  <c:v>51.615333333333332</c:v>
                </c:pt>
                <c:pt idx="2">
                  <c:v>47.333333333333336</c:v>
                </c:pt>
                <c:pt idx="3">
                  <c:v>55</c:v>
                </c:pt>
                <c:pt idx="4">
                  <c:v>43</c:v>
                </c:pt>
                <c:pt idx="5">
                  <c:v>50.178571428571431</c:v>
                </c:pt>
                <c:pt idx="6">
                  <c:v>51.28</c:v>
                </c:pt>
                <c:pt idx="7">
                  <c:v>50</c:v>
                </c:pt>
                <c:pt idx="8">
                  <c:v>48</c:v>
                </c:pt>
                <c:pt idx="9">
                  <c:v>47.166666666666664</c:v>
                </c:pt>
                <c:pt idx="10">
                  <c:v>45.375</c:v>
                </c:pt>
                <c:pt idx="11">
                  <c:v>46.154444444444444</c:v>
                </c:pt>
                <c:pt idx="12">
                  <c:v>46.821249999999999</c:v>
                </c:pt>
                <c:pt idx="13">
                  <c:v>45.488571428571426</c:v>
                </c:pt>
                <c:pt idx="14">
                  <c:v>47.798333333333325</c:v>
                </c:pt>
                <c:pt idx="15">
                  <c:v>48.392499999999998</c:v>
                </c:pt>
                <c:pt idx="16">
                  <c:v>45</c:v>
                </c:pt>
                <c:pt idx="17">
                  <c:v>46.8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0-483E-B2E4-42ECBF7B20EF}"/>
            </c:ext>
          </c:extLst>
        </c:ser>
        <c:ser>
          <c:idx val="1"/>
          <c:order val="1"/>
          <c:tx>
            <c:strRef>
              <c:f>PreOp_RN!$R$56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solidFill>
              <a:srgbClr val="FFFFE1"/>
            </a:solidFill>
          </c:spPr>
          <c:invertIfNegative val="0"/>
          <c:cat>
            <c:strRef>
              <c:f>PreOp_RN!$P$57:$P$75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PreOp_RN!$R$57:$R$75</c:f>
              <c:numCache>
                <c:formatCode>_("$"* #,##0.00_);_("$"* \(#,##0.00\);_("$"* "-"??_);_(@_)</c:formatCode>
                <c:ptCount val="18"/>
                <c:pt idx="0">
                  <c:v>34</c:v>
                </c:pt>
                <c:pt idx="1">
                  <c:v>45.866666666666667</c:v>
                </c:pt>
                <c:pt idx="2">
                  <c:v>38.5</c:v>
                </c:pt>
                <c:pt idx="3">
                  <c:v>45</c:v>
                </c:pt>
                <c:pt idx="4">
                  <c:v>38.75</c:v>
                </c:pt>
                <c:pt idx="5">
                  <c:v>43.071428571428569</c:v>
                </c:pt>
                <c:pt idx="6">
                  <c:v>45.786666666666669</c:v>
                </c:pt>
                <c:pt idx="7">
                  <c:v>44</c:v>
                </c:pt>
                <c:pt idx="8">
                  <c:v>36</c:v>
                </c:pt>
                <c:pt idx="9">
                  <c:v>43</c:v>
                </c:pt>
                <c:pt idx="10">
                  <c:v>42.75</c:v>
                </c:pt>
                <c:pt idx="11">
                  <c:v>39.555555555555557</c:v>
                </c:pt>
                <c:pt idx="12">
                  <c:v>44.03125</c:v>
                </c:pt>
                <c:pt idx="13">
                  <c:v>39.589999999999996</c:v>
                </c:pt>
                <c:pt idx="14">
                  <c:v>42.5</c:v>
                </c:pt>
                <c:pt idx="15">
                  <c:v>44.704999999999998</c:v>
                </c:pt>
                <c:pt idx="16">
                  <c:v>43</c:v>
                </c:pt>
                <c:pt idx="17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F0-483E-B2E4-42ECBF7B2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chemeClr val="accent2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>
                <a:solidFill>
                  <a:srgbClr val="002060"/>
                </a:solidFill>
                <a:effectLst/>
              </a:rPr>
              <a:t>Remote Work from Home Offered</a:t>
            </a:r>
            <a:endParaRPr lang="en-US" sz="28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3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'Benefits 2022 (2)'!$AL$2</c:f>
              <c:strCache>
                <c:ptCount val="1"/>
                <c:pt idx="0">
                  <c:v>Centers offering remote work from home</c:v>
                </c:pt>
              </c:strCache>
            </c:strRef>
          </c:tx>
          <c:spPr>
            <a:ln>
              <a:solidFill>
                <a:schemeClr val="accent5">
                  <a:lumMod val="20000"/>
                  <a:lumOff val="80000"/>
                </a:schemeClr>
              </a:solidFill>
            </a:ln>
          </c:spPr>
          <c:explosion val="8"/>
          <c:dPt>
            <c:idx val="0"/>
            <c:bubble3D val="0"/>
            <c:spPr>
              <a:solidFill>
                <a:srgbClr val="002060"/>
              </a:solidFill>
              <a:ln w="25400">
                <a:noFill/>
              </a:ln>
              <a:effectLst/>
              <a:sp3d>
                <a:contourClr>
                  <a:schemeClr val="accen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9F-4E29-A7C7-6AEB16556A5D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tx1">
                      <a:lumMod val="65000"/>
                      <a:tint val="66000"/>
                      <a:satMod val="160000"/>
                    </a:schemeClr>
                  </a:gs>
                  <a:gs pos="50000">
                    <a:schemeClr val="tx1">
                      <a:lumMod val="65000"/>
                      <a:tint val="44500"/>
                      <a:satMod val="160000"/>
                    </a:schemeClr>
                  </a:gs>
                  <a:gs pos="100000">
                    <a:schemeClr val="tx1">
                      <a:lumMod val="65000"/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  <a:ln w="25400">
                <a:solidFill>
                  <a:schemeClr val="accent5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5">
                    <a:lumMod val="20000"/>
                    <a:lumOff val="8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9F-4E29-A7C7-6AEB16556A5D}"/>
              </c:ext>
            </c:extLst>
          </c:dPt>
          <c:dLbls>
            <c:dLbl>
              <c:idx val="0"/>
              <c:layout>
                <c:manualLayout>
                  <c:x val="5.6841250507511265E-2"/>
                  <c:y val="-2.91970802919708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9F-4E29-A7C7-6AEB16556A5D}"/>
                </c:ext>
              </c:extLst>
            </c:dLbl>
            <c:dLbl>
              <c:idx val="1"/>
              <c:layout>
                <c:manualLayout>
                  <c:x val="-2.9798185019639711E-2"/>
                  <c:y val="2.43131534159979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9F-4E29-A7C7-6AEB16556A5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'Benefits 2022 (2)'!$AI$3:$AI$4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'Benefits 2022 (2)'!$AL$3:$AL$4</c:f>
              <c:numCache>
                <c:formatCode>General</c:formatCode>
                <c:ptCount val="2"/>
                <c:pt idx="0">
                  <c:v>12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9F-4E29-A7C7-6AEB16556A5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Use of Agency Staff to Cover Vacancies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815849631699261E-2"/>
          <c:y val="0.24042446381826363"/>
          <c:w val="0.7573143679620693"/>
          <c:h val="0.64893284765612103"/>
        </c:manualLayout>
      </c:layout>
      <c:pie3DChart>
        <c:varyColors val="1"/>
        <c:ser>
          <c:idx val="0"/>
          <c:order val="0"/>
          <c:tx>
            <c:strRef>
              <c:f>'Benefits 2022 (2)'!$AN$2</c:f>
              <c:strCache>
                <c:ptCount val="1"/>
                <c:pt idx="0">
                  <c:v>Centers utilizing agency staff to cover vacancies</c:v>
                </c:pt>
              </c:strCache>
            </c:strRef>
          </c:tx>
          <c:spPr>
            <a:solidFill>
              <a:srgbClr val="66CCFF"/>
            </a:solidFill>
          </c:spPr>
          <c:explosion val="7"/>
          <c:dPt>
            <c:idx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25400">
                <a:solidFill>
                  <a:srgbClr val="0099FF"/>
                </a:solidFill>
              </a:ln>
              <a:effectLst/>
              <a:sp3d contourW="25400">
                <a:contourClr>
                  <a:srgbClr val="00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4D8-48AB-B283-55A9DC2E8BCC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0070BC">
                      <a:shade val="30000"/>
                      <a:satMod val="115000"/>
                    </a:srgbClr>
                  </a:gs>
                  <a:gs pos="50000">
                    <a:srgbClr val="0070BC">
                      <a:shade val="67500"/>
                      <a:satMod val="115000"/>
                    </a:srgbClr>
                  </a:gs>
                  <a:gs pos="100000">
                    <a:srgbClr val="0070BC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25400">
                <a:noFill/>
              </a:ln>
              <a:effectLst/>
              <a:sp3d>
                <a:contourClr>
                  <a:schemeClr val="accent4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4D8-48AB-B283-55A9DC2E8BCC}"/>
              </c:ext>
            </c:extLst>
          </c:dPt>
          <c:dLbls>
            <c:dLbl>
              <c:idx val="0"/>
              <c:layout>
                <c:manualLayout>
                  <c:x val="8.8285229202037352E-2"/>
                  <c:y val="-1.32362673726009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D8-48AB-B283-55A9DC2E8BCC}"/>
                </c:ext>
              </c:extLst>
            </c:dLbl>
            <c:dLbl>
              <c:idx val="1"/>
              <c:layout>
                <c:manualLayout>
                  <c:x val="-2.2637238256932655E-3"/>
                  <c:y val="4.41208912420029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D8-48AB-B283-55A9DC2E8BC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'Benefits 2022 (2)'!$AI$3:$AI$4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'Benefits 2022 (2)'!$AN$3:$AN$4</c:f>
              <c:numCache>
                <c:formatCode>General</c:formatCode>
                <c:ptCount val="2"/>
                <c:pt idx="0">
                  <c:v>23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D8-48AB-B283-55A9DC2E8BC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>
                <a:effectLst/>
              </a:rPr>
              <a:t>Use of Travel Agency to Cover Vacancies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'Benefits 2022 (2)'!$AM$2</c:f>
              <c:strCache>
                <c:ptCount val="1"/>
                <c:pt idx="0">
                  <c:v>Centers utilizing travel staff to cover vacancies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6"/>
              </a:solidFill>
            </a:ln>
          </c:spPr>
          <c:explosion val="3"/>
          <c:dPt>
            <c:idx val="0"/>
            <c:bubble3D val="0"/>
            <c:spPr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25400">
                <a:solidFill>
                  <a:schemeClr val="tx1">
                    <a:lumMod val="50000"/>
                  </a:schemeClr>
                </a:solidFill>
              </a:ln>
              <a:effectLst/>
              <a:sp3d contourW="25400">
                <a:contourClr>
                  <a:schemeClr val="tx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CA-4DBB-ADB2-9248667CD853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 w="25400">
                <a:solidFill>
                  <a:schemeClr val="accent6"/>
                </a:solidFill>
              </a:ln>
              <a:effectLst/>
              <a:sp3d contourW="25400">
                <a:contourClr>
                  <a:schemeClr val="accent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CA-4DBB-ADB2-9248667CD853}"/>
              </c:ext>
            </c:extLst>
          </c:dPt>
          <c:dLbls>
            <c:dLbl>
              <c:idx val="0"/>
              <c:layout>
                <c:manualLayout>
                  <c:x val="4.3383947939262368E-2"/>
                  <c:y val="-7.29927007299270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CA-4DBB-ADB2-9248667CD853}"/>
                </c:ext>
              </c:extLst>
            </c:dLbl>
            <c:dLbl>
              <c:idx val="1"/>
              <c:layout>
                <c:manualLayout>
                  <c:x val="-3.7599421547360797E-2"/>
                  <c:y val="2.43309002433089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CA-4DBB-ADB2-9248667CD85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'Benefits 2022 (2)'!$AI$3:$AI$4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'Benefits 2022 (2)'!$AM$3:$AM$4</c:f>
              <c:numCache>
                <c:formatCode>General</c:formatCode>
                <c:ptCount val="2"/>
                <c:pt idx="0">
                  <c:v>38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CA-4DBB-ADB2-9248667CD85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'2020vs2022'!$C$2</c:f>
              <c:strCache>
                <c:ptCount val="1"/>
                <c:pt idx="0">
                  <c:v>2020 Hi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'2020vs2022'!$B$3:$B$11</c:f>
              <c:strCache>
                <c:ptCount val="9"/>
                <c:pt idx="0">
                  <c:v>RN</c:v>
                </c:pt>
                <c:pt idx="1">
                  <c:v>SurgTech</c:v>
                </c:pt>
                <c:pt idx="2">
                  <c:v>Billing</c:v>
                </c:pt>
                <c:pt idx="3">
                  <c:v>Coder</c:v>
                </c:pt>
                <c:pt idx="4">
                  <c:v>Sterile Processing</c:v>
                </c:pt>
                <c:pt idx="5">
                  <c:v>Receptionist</c:v>
                </c:pt>
                <c:pt idx="6">
                  <c:v>Pre-Op RN</c:v>
                </c:pt>
                <c:pt idx="7">
                  <c:v>PACU RN</c:v>
                </c:pt>
                <c:pt idx="8">
                  <c:v>OR RN</c:v>
                </c:pt>
              </c:strCache>
            </c:strRef>
          </c:cat>
          <c:val>
            <c:numRef>
              <c:f>'2020vs2022'!$C$3:$C$11</c:f>
              <c:numCache>
                <c:formatCode>_("$"* #,##0.00_);_("$"* \(#,##0.00\);_("$"* "-"??_);_(@_)</c:formatCode>
                <c:ptCount val="9"/>
                <c:pt idx="0">
                  <c:v>34.419628647214857</c:v>
                </c:pt>
                <c:pt idx="1">
                  <c:v>22.148541114058347</c:v>
                </c:pt>
                <c:pt idx="2">
                  <c:v>18.499599358974358</c:v>
                </c:pt>
                <c:pt idx="3">
                  <c:v>17.68329326923077</c:v>
                </c:pt>
                <c:pt idx="4">
                  <c:v>19.471153846153854</c:v>
                </c:pt>
                <c:pt idx="5">
                  <c:v>15.368589743589746</c:v>
                </c:pt>
                <c:pt idx="6">
                  <c:v>31.740716180371354</c:v>
                </c:pt>
                <c:pt idx="7">
                  <c:v>31.137267904509287</c:v>
                </c:pt>
                <c:pt idx="8">
                  <c:v>33.920940170940177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F-474C-B883-3D7C626AF525}"/>
            </c:ext>
          </c:extLst>
        </c:ser>
        <c:ser>
          <c:idx val="1"/>
          <c:order val="1"/>
          <c:tx>
            <c:strRef>
              <c:f>'2020vs2022'!$D$2</c:f>
              <c:strCache>
                <c:ptCount val="1"/>
                <c:pt idx="0">
                  <c:v>2020 Low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'2020vs2022'!$B$3:$B$11</c:f>
              <c:strCache>
                <c:ptCount val="9"/>
                <c:pt idx="0">
                  <c:v>RN</c:v>
                </c:pt>
                <c:pt idx="1">
                  <c:v>SurgTech</c:v>
                </c:pt>
                <c:pt idx="2">
                  <c:v>Billing</c:v>
                </c:pt>
                <c:pt idx="3">
                  <c:v>Coder</c:v>
                </c:pt>
                <c:pt idx="4">
                  <c:v>Sterile Processing</c:v>
                </c:pt>
                <c:pt idx="5">
                  <c:v>Receptionist</c:v>
                </c:pt>
                <c:pt idx="6">
                  <c:v>Pre-Op RN</c:v>
                </c:pt>
                <c:pt idx="7">
                  <c:v>PACU RN</c:v>
                </c:pt>
                <c:pt idx="8">
                  <c:v>OR RN</c:v>
                </c:pt>
              </c:strCache>
            </c:strRef>
          </c:cat>
          <c:val>
            <c:numRef>
              <c:f>'2020vs2022'!$D$3:$D$11</c:f>
              <c:numCache>
                <c:formatCode>_("$"* #,##0.00_);_("$"* \(#,##0.00\);_("$"* "-"??_);_(@_)</c:formatCode>
                <c:ptCount val="9"/>
                <c:pt idx="0">
                  <c:v>25.831009615384616</c:v>
                </c:pt>
                <c:pt idx="1">
                  <c:v>18.928062678062673</c:v>
                </c:pt>
                <c:pt idx="2">
                  <c:v>16.204108391608393</c:v>
                </c:pt>
                <c:pt idx="3">
                  <c:v>16.907051282051281</c:v>
                </c:pt>
                <c:pt idx="4">
                  <c:v>15.413461538461538</c:v>
                </c:pt>
                <c:pt idx="5">
                  <c:v>13.479344729344731</c:v>
                </c:pt>
                <c:pt idx="6">
                  <c:v>25.645340236686391</c:v>
                </c:pt>
                <c:pt idx="7">
                  <c:v>27.047792022792031</c:v>
                </c:pt>
                <c:pt idx="8">
                  <c:v>28.430103550295858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7F-474C-B883-3D7C626AF525}"/>
            </c:ext>
          </c:extLst>
        </c:ser>
        <c:ser>
          <c:idx val="2"/>
          <c:order val="2"/>
          <c:tx>
            <c:strRef>
              <c:f>'2020vs2022'!$E$2</c:f>
              <c:strCache>
                <c:ptCount val="1"/>
                <c:pt idx="0">
                  <c:v>2022 Hi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'2020vs2022'!$B$3:$B$11</c:f>
              <c:strCache>
                <c:ptCount val="9"/>
                <c:pt idx="0">
                  <c:v>RN</c:v>
                </c:pt>
                <c:pt idx="1">
                  <c:v>SurgTech</c:v>
                </c:pt>
                <c:pt idx="2">
                  <c:v>Billing</c:v>
                </c:pt>
                <c:pt idx="3">
                  <c:v>Coder</c:v>
                </c:pt>
                <c:pt idx="4">
                  <c:v>Sterile Processing</c:v>
                </c:pt>
                <c:pt idx="5">
                  <c:v>Receptionist</c:v>
                </c:pt>
                <c:pt idx="6">
                  <c:v>Pre-Op RN</c:v>
                </c:pt>
                <c:pt idx="7">
                  <c:v>PACU RN</c:v>
                </c:pt>
                <c:pt idx="8">
                  <c:v>OR RN</c:v>
                </c:pt>
              </c:strCache>
            </c:strRef>
          </c:cat>
          <c:val>
            <c:numRef>
              <c:f>'2020vs2022'!$E$3:$E$11</c:f>
              <c:numCache>
                <c:formatCode>_("$"* #,##0.00_);_("$"* \(#,##0.00\);_("$"* "-"??_);_(@_)</c:formatCode>
                <c:ptCount val="9"/>
                <c:pt idx="0">
                  <c:v>50.712685185185187</c:v>
                </c:pt>
                <c:pt idx="1">
                  <c:v>34.040303030303029</c:v>
                </c:pt>
                <c:pt idx="2">
                  <c:v>29.107500000000002</c:v>
                </c:pt>
                <c:pt idx="3">
                  <c:v>31.634516129032257</c:v>
                </c:pt>
                <c:pt idx="4">
                  <c:v>29.440568181818175</c:v>
                </c:pt>
                <c:pt idx="5">
                  <c:v>22.363069306930697</c:v>
                </c:pt>
                <c:pt idx="6">
                  <c:v>48.237065217391311</c:v>
                </c:pt>
                <c:pt idx="7">
                  <c:v>48.596086956521738</c:v>
                </c:pt>
                <c:pt idx="8">
                  <c:v>50.780425531914894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7F-474C-B883-3D7C626AF525}"/>
            </c:ext>
          </c:extLst>
        </c:ser>
        <c:ser>
          <c:idx val="3"/>
          <c:order val="3"/>
          <c:tx>
            <c:strRef>
              <c:f>'2020vs2022'!$F$2</c:f>
              <c:strCache>
                <c:ptCount val="1"/>
                <c:pt idx="0">
                  <c:v>2022 Low</c:v>
                </c:pt>
              </c:strCache>
            </c:strRef>
          </c:tx>
          <c:spPr>
            <a:gradFill flip="none" rotWithShape="1">
              <a:gsLst>
                <a:gs pos="0">
                  <a:srgbClr val="F9F3A9">
                    <a:shade val="30000"/>
                    <a:satMod val="115000"/>
                  </a:srgbClr>
                </a:gs>
                <a:gs pos="50000">
                  <a:srgbClr val="F9F3A9">
                    <a:shade val="67500"/>
                    <a:satMod val="115000"/>
                  </a:srgbClr>
                </a:gs>
                <a:gs pos="100000">
                  <a:srgbClr val="F9F3A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'2020vs2022'!$B$3:$B$11</c:f>
              <c:strCache>
                <c:ptCount val="9"/>
                <c:pt idx="0">
                  <c:v>RN</c:v>
                </c:pt>
                <c:pt idx="1">
                  <c:v>SurgTech</c:v>
                </c:pt>
                <c:pt idx="2">
                  <c:v>Billing</c:v>
                </c:pt>
                <c:pt idx="3">
                  <c:v>Coder</c:v>
                </c:pt>
                <c:pt idx="4">
                  <c:v>Sterile Processing</c:v>
                </c:pt>
                <c:pt idx="5">
                  <c:v>Receptionist</c:v>
                </c:pt>
                <c:pt idx="6">
                  <c:v>Pre-Op RN</c:v>
                </c:pt>
                <c:pt idx="7">
                  <c:v>PACU RN</c:v>
                </c:pt>
                <c:pt idx="8">
                  <c:v>OR RN</c:v>
                </c:pt>
              </c:strCache>
            </c:strRef>
          </c:cat>
          <c:val>
            <c:numRef>
              <c:f>'2020vs2022'!$F$3:$F$11</c:f>
              <c:numCache>
                <c:formatCode>_("$"* #,##0.00_);_("$"* \(#,##0.00\);_("$"* "-"??_);_(@_)</c:formatCode>
                <c:ptCount val="9"/>
                <c:pt idx="0">
                  <c:v>41.970185185185194</c:v>
                </c:pt>
                <c:pt idx="1">
                  <c:v>28.610202020202024</c:v>
                </c:pt>
                <c:pt idx="2">
                  <c:v>22.90516666666667</c:v>
                </c:pt>
                <c:pt idx="3">
                  <c:v>26.474838709677421</c:v>
                </c:pt>
                <c:pt idx="4">
                  <c:v>25.973749999999999</c:v>
                </c:pt>
                <c:pt idx="5">
                  <c:v>19.228514851485151</c:v>
                </c:pt>
                <c:pt idx="6">
                  <c:v>42.451739130434788</c:v>
                </c:pt>
                <c:pt idx="7">
                  <c:v>42.323260869565217</c:v>
                </c:pt>
                <c:pt idx="8">
                  <c:v>44.132234042553193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7F-474C-B883-3D7C626AF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8488735"/>
        <c:axId val="318489151"/>
      </c:barChart>
      <c:catAx>
        <c:axId val="318488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489151"/>
        <c:crosses val="autoZero"/>
        <c:auto val="1"/>
        <c:lblAlgn val="ctr"/>
        <c:lblOffset val="100"/>
        <c:noMultiLvlLbl val="0"/>
      </c:catAx>
      <c:valAx>
        <c:axId val="318489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48873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accent4">
          <a:lumMod val="40000"/>
          <a:lumOff val="6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'2020vs2022'!$E$13</c:f>
              <c:strCache>
                <c:ptCount val="1"/>
                <c:pt idx="0">
                  <c:v>2020 Average</c:v>
                </c:pt>
              </c:strCache>
            </c:strRef>
          </c:tx>
          <c:spPr>
            <a:gradFill flip="none" rotWithShape="1">
              <a:gsLst>
                <a:gs pos="0">
                  <a:schemeClr val="bg2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bg2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bg2">
                    <a:lumMod val="40000"/>
                    <a:lumOff val="6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'2020vs2022'!$B$14:$B$16</c:f>
              <c:strCache>
                <c:ptCount val="3"/>
                <c:pt idx="0">
                  <c:v>Office Manager</c:v>
                </c:pt>
                <c:pt idx="1">
                  <c:v>Nurse Manager</c:v>
                </c:pt>
                <c:pt idx="2">
                  <c:v>Administrator</c:v>
                </c:pt>
              </c:strCache>
            </c:strRef>
          </c:cat>
          <c:val>
            <c:numRef>
              <c:f>'2020vs2022'!$E$14:$E$16</c:f>
              <c:numCache>
                <c:formatCode>_("$"* #,##0.00_);_("$"* \(#,##0.00\);_("$"* "-"??_);_(@_)</c:formatCode>
                <c:ptCount val="3"/>
                <c:pt idx="0">
                  <c:v>67716.666666666672</c:v>
                </c:pt>
                <c:pt idx="1">
                  <c:v>87788.097480106109</c:v>
                </c:pt>
                <c:pt idx="2">
                  <c:v>113516.23376623378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9-4F14-B374-D886D04C56C6}"/>
            </c:ext>
          </c:extLst>
        </c:ser>
        <c:ser>
          <c:idx val="1"/>
          <c:order val="1"/>
          <c:tx>
            <c:strRef>
              <c:f>'2020vs2022'!$F$13</c:f>
              <c:strCache>
                <c:ptCount val="1"/>
                <c:pt idx="0">
                  <c:v>2022 Average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'2020vs2022'!$B$14:$B$16</c:f>
              <c:strCache>
                <c:ptCount val="3"/>
                <c:pt idx="0">
                  <c:v>Office Manager</c:v>
                </c:pt>
                <c:pt idx="1">
                  <c:v>Nurse Manager</c:v>
                </c:pt>
                <c:pt idx="2">
                  <c:v>Administrator</c:v>
                </c:pt>
              </c:strCache>
            </c:strRef>
          </c:cat>
          <c:val>
            <c:numRef>
              <c:f>'2020vs2022'!$F$14:$F$16</c:f>
              <c:numCache>
                <c:formatCode>_("$"* #,##0.00_);_("$"* \(#,##0.00\);_("$"* "-"??_);_(@_)</c:formatCode>
                <c:ptCount val="3"/>
                <c:pt idx="0">
                  <c:v>85022.504905660375</c:v>
                </c:pt>
                <c:pt idx="1">
                  <c:v>115451.21250000001</c:v>
                </c:pt>
                <c:pt idx="2">
                  <c:v>138233.89030927836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E9-4F14-B374-D886D04C5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0702175"/>
        <c:axId val="320703839"/>
      </c:barChart>
      <c:catAx>
        <c:axId val="32070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703839"/>
        <c:crosses val="autoZero"/>
        <c:auto val="1"/>
        <c:lblAlgn val="ctr"/>
        <c:lblOffset val="100"/>
        <c:noMultiLvlLbl val="0"/>
      </c:catAx>
      <c:valAx>
        <c:axId val="32070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70217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NJAASC_Salary_Survey_2022-Compare2020-v1kkeditv5.xlsx]PreOp_RN!PivotTable1</c:name>
    <c:fmtId val="11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ysClr val="windowText" lastClr="000000">
                  <a:lumMod val="65000"/>
                  <a:lumOff val="35000"/>
                </a:sysClr>
              </a:solidFill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</c15:spPr>
            </c:ext>
          </c:extLst>
        </c:dLbl>
      </c:pivotFmt>
      <c:pivotFmt>
        <c:idx val="14"/>
        <c:spPr>
          <a:solidFill>
            <a:srgbClr val="FFFFD5"/>
          </a:solidFill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ysClr val="windowText" lastClr="000000">
                  <a:lumMod val="65000"/>
                  <a:lumOff val="35000"/>
                </a:sysClr>
              </a:solidFill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1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</c15:spPr>
            </c:ext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PreOp_RN!$P$3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FE5"/>
              </a:solidFill>
            </c:spPr>
            <c:extLst>
              <c:ext xmlns:c16="http://schemas.microsoft.com/office/drawing/2014/chart" uri="{C3380CC4-5D6E-409C-BE32-E72D297353CC}">
                <c16:uniqueId val="{00000001-005D-4A6A-BDB3-19B4C94CE81B}"/>
              </c:ext>
            </c:extLst>
          </c:dPt>
          <c:cat>
            <c:strRef>
              <c:f>PreOp_RN!$O$4:$O$5</c:f>
              <c:strCache>
                <c:ptCount val="2"/>
                <c:pt idx="0">
                  <c:v>Average of 2022 Salary High</c:v>
                </c:pt>
                <c:pt idx="1">
                  <c:v>Average of 2022 Salary Low</c:v>
                </c:pt>
              </c:strCache>
            </c:strRef>
          </c:cat>
          <c:val>
            <c:numRef>
              <c:f>PreOp_RN!$P$4:$P$5</c:f>
              <c:numCache>
                <c:formatCode>_("$"* #,##0.00_);_("$"* \(#,##0.00\);_("$"* "-"??_);_(@_)</c:formatCode>
                <c:ptCount val="2"/>
                <c:pt idx="0">
                  <c:v>48.237065217391311</c:v>
                </c:pt>
                <c:pt idx="1">
                  <c:v>42.451739130434788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D-4A6A-BDB3-19B4C94CE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rgbClr val="FFFFE5"/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NJAASC_Salary_Survey_2022-Compare2020-v1kkeditv5.xlsx]PACU RN!PivotTable2</c:name>
    <c:fmtId val="11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'PACU RN'!$Q$55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'PACU RN'!$P$56:$P$74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'PACU RN'!$Q$56:$Q$74</c:f>
              <c:numCache>
                <c:formatCode>_("$"* #,##0.00_);_("$"* \(#,##0.00\);_("$"* "-"??_);_(@_)</c:formatCode>
                <c:ptCount val="18"/>
                <c:pt idx="0">
                  <c:v>54</c:v>
                </c:pt>
                <c:pt idx="1">
                  <c:v>51.948666666666668</c:v>
                </c:pt>
                <c:pt idx="2">
                  <c:v>46.666666666666664</c:v>
                </c:pt>
                <c:pt idx="3">
                  <c:v>55</c:v>
                </c:pt>
                <c:pt idx="4">
                  <c:v>43</c:v>
                </c:pt>
                <c:pt idx="5">
                  <c:v>50.5</c:v>
                </c:pt>
                <c:pt idx="6">
                  <c:v>51.28</c:v>
                </c:pt>
                <c:pt idx="7">
                  <c:v>52</c:v>
                </c:pt>
                <c:pt idx="8">
                  <c:v>54</c:v>
                </c:pt>
                <c:pt idx="9">
                  <c:v>47.166666666666664</c:v>
                </c:pt>
                <c:pt idx="10">
                  <c:v>46.75</c:v>
                </c:pt>
                <c:pt idx="11">
                  <c:v>45.039000000000001</c:v>
                </c:pt>
                <c:pt idx="12">
                  <c:v>46.142857142857146</c:v>
                </c:pt>
                <c:pt idx="13">
                  <c:v>46.631428571428565</c:v>
                </c:pt>
                <c:pt idx="14">
                  <c:v>47.964999999999996</c:v>
                </c:pt>
                <c:pt idx="15">
                  <c:v>49.634</c:v>
                </c:pt>
                <c:pt idx="16">
                  <c:v>46</c:v>
                </c:pt>
                <c:pt idx="17">
                  <c:v>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5-448E-9863-3030E4F20AFC}"/>
            </c:ext>
          </c:extLst>
        </c:ser>
        <c:ser>
          <c:idx val="1"/>
          <c:order val="1"/>
          <c:tx>
            <c:strRef>
              <c:f>'PACU RN'!$R$55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solidFill>
              <a:srgbClr val="FFFFCC"/>
            </a:solidFill>
          </c:spPr>
          <c:invertIfNegative val="0"/>
          <c:cat>
            <c:strRef>
              <c:f>'PACU RN'!$P$56:$P$74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'PACU RN'!$R$56:$R$74</c:f>
              <c:numCache>
                <c:formatCode>_("$"* #,##0.00_);_("$"* \(#,##0.00\);_("$"* "-"??_);_(@_)</c:formatCode>
                <c:ptCount val="18"/>
                <c:pt idx="0">
                  <c:v>34</c:v>
                </c:pt>
                <c:pt idx="1">
                  <c:v>45.06666666666667</c:v>
                </c:pt>
                <c:pt idx="2">
                  <c:v>39.833333333333336</c:v>
                </c:pt>
                <c:pt idx="3">
                  <c:v>45</c:v>
                </c:pt>
                <c:pt idx="4">
                  <c:v>38.75</c:v>
                </c:pt>
                <c:pt idx="5">
                  <c:v>43.46153846153846</c:v>
                </c:pt>
                <c:pt idx="6">
                  <c:v>45.786666666666669</c:v>
                </c:pt>
                <c:pt idx="7">
                  <c:v>45</c:v>
                </c:pt>
                <c:pt idx="8">
                  <c:v>36</c:v>
                </c:pt>
                <c:pt idx="9">
                  <c:v>41.38</c:v>
                </c:pt>
                <c:pt idx="10">
                  <c:v>42.5</c:v>
                </c:pt>
                <c:pt idx="11">
                  <c:v>39.6</c:v>
                </c:pt>
                <c:pt idx="12">
                  <c:v>43.357142857142854</c:v>
                </c:pt>
                <c:pt idx="13">
                  <c:v>39.661428571428573</c:v>
                </c:pt>
                <c:pt idx="14">
                  <c:v>42.5</c:v>
                </c:pt>
                <c:pt idx="15">
                  <c:v>45.822000000000003</c:v>
                </c:pt>
                <c:pt idx="16">
                  <c:v>40</c:v>
                </c:pt>
                <c:pt idx="17">
                  <c:v>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55-448E-9863-3030E4F20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FFFFE5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NJAASC_Salary_Survey_2022-Compare2020-v1kkeditv5.xlsx]PACU RN!PivotTable1</c:name>
    <c:fmtId val="14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002060"/>
          </a:solidFill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'PACU RN'!$P$3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2-9B68-4E5E-8172-D16CDA486FC8}"/>
              </c:ext>
            </c:extLst>
          </c:dPt>
          <c:dPt>
            <c:idx val="1"/>
            <c:invertIfNegative val="0"/>
            <c:bubble3D val="0"/>
            <c:spPr>
              <a:solidFill>
                <a:srgbClr val="FFFFE5"/>
              </a:solidFill>
              <a:ln>
                <a:solidFill>
                  <a:srgbClr val="00206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B68-4E5E-8172-D16CDA486FC8}"/>
              </c:ext>
            </c:extLst>
          </c:dPt>
          <c:cat>
            <c:strRef>
              <c:f>'PACU RN'!$O$4:$O$5</c:f>
              <c:strCache>
                <c:ptCount val="2"/>
                <c:pt idx="0">
                  <c:v>Average of 2022 Salary High</c:v>
                </c:pt>
                <c:pt idx="1">
                  <c:v>Average of 2022 Salary Low</c:v>
                </c:pt>
              </c:strCache>
            </c:strRef>
          </c:cat>
          <c:val>
            <c:numRef>
              <c:f>'PACU RN'!$P$4:$P$5</c:f>
              <c:numCache>
                <c:formatCode>_("$"* #,##0.00_);_("$"* \(#,##0.00\);_("$"* "-"??_);_(@_)</c:formatCode>
                <c:ptCount val="2"/>
                <c:pt idx="0">
                  <c:v>48.596086956521738</c:v>
                </c:pt>
                <c:pt idx="1">
                  <c:v>42.323260869565217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68-4E5E-8172-D16CDA486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rgbClr val="FFFFE5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NJAASC_Salary_Survey_2022-Compare2020-v1kkeditv5.xlsx]OR RN!PivotTable2</c:name>
    <c:fmtId val="12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'OR RN'!$Q$55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'OR RN'!$P$56:$P$74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'OR RN'!$Q$56:$Q$74</c:f>
              <c:numCache>
                <c:formatCode>_("$"* #,##0.00_);_("$"* \(#,##0.00\);_("$"* "-"??_);_(@_)</c:formatCode>
                <c:ptCount val="18"/>
                <c:pt idx="0">
                  <c:v>54</c:v>
                </c:pt>
                <c:pt idx="1">
                  <c:v>54.339285714285715</c:v>
                </c:pt>
                <c:pt idx="2">
                  <c:v>50</c:v>
                </c:pt>
                <c:pt idx="3">
                  <c:v>55</c:v>
                </c:pt>
                <c:pt idx="4">
                  <c:v>44</c:v>
                </c:pt>
                <c:pt idx="5">
                  <c:v>53.178571428571431</c:v>
                </c:pt>
                <c:pt idx="6">
                  <c:v>48.333333333333336</c:v>
                </c:pt>
                <c:pt idx="7">
                  <c:v>58</c:v>
                </c:pt>
                <c:pt idx="8">
                  <c:v>56</c:v>
                </c:pt>
                <c:pt idx="9">
                  <c:v>47.333333333333336</c:v>
                </c:pt>
                <c:pt idx="10">
                  <c:v>48.5</c:v>
                </c:pt>
                <c:pt idx="11">
                  <c:v>47.803333333333335</c:v>
                </c:pt>
                <c:pt idx="12">
                  <c:v>48.341111111111111</c:v>
                </c:pt>
                <c:pt idx="13">
                  <c:v>49.623750000000001</c:v>
                </c:pt>
                <c:pt idx="14">
                  <c:v>51.093333333333334</c:v>
                </c:pt>
                <c:pt idx="15">
                  <c:v>51.652000000000001</c:v>
                </c:pt>
                <c:pt idx="16">
                  <c:v>52</c:v>
                </c:pt>
                <c:pt idx="17">
                  <c:v>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E-4E41-B68B-B7A8E98098DE}"/>
            </c:ext>
          </c:extLst>
        </c:ser>
        <c:ser>
          <c:idx val="1"/>
          <c:order val="1"/>
          <c:tx>
            <c:strRef>
              <c:f>'OR RN'!$R$55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solidFill>
              <a:srgbClr val="FFFFE5"/>
            </a:solidFill>
          </c:spPr>
          <c:invertIfNegative val="0"/>
          <c:cat>
            <c:strRef>
              <c:f>'OR RN'!$P$56:$P$74</c:f>
              <c:strCache>
                <c:ptCount val="18"/>
                <c:pt idx="0">
                  <c:v>Atlantic County</c:v>
                </c:pt>
                <c:pt idx="1">
                  <c:v>Bergen County</c:v>
                </c:pt>
                <c:pt idx="2">
                  <c:v>Burlington County</c:v>
                </c:pt>
                <c:pt idx="3">
                  <c:v>Camden County</c:v>
                </c:pt>
                <c:pt idx="4">
                  <c:v>Cumberland County</c:v>
                </c:pt>
                <c:pt idx="5">
                  <c:v>Essex County</c:v>
                </c:pt>
                <c:pt idx="6">
                  <c:v>Gloucester County</c:v>
                </c:pt>
                <c:pt idx="7">
                  <c:v>Hudson County</c:v>
                </c:pt>
                <c:pt idx="8">
                  <c:v>Hunterdon County</c:v>
                </c:pt>
                <c:pt idx="9">
                  <c:v>Mercer County</c:v>
                </c:pt>
                <c:pt idx="10">
                  <c:v>Middlesex County</c:v>
                </c:pt>
                <c:pt idx="11">
                  <c:v>Monmouth County</c:v>
                </c:pt>
                <c:pt idx="12">
                  <c:v>Morris County</c:v>
                </c:pt>
                <c:pt idx="13">
                  <c:v>Ocean County</c:v>
                </c:pt>
                <c:pt idx="14">
                  <c:v>Passaic County</c:v>
                </c:pt>
                <c:pt idx="15">
                  <c:v>Somerset County</c:v>
                </c:pt>
                <c:pt idx="16">
                  <c:v>Sussex County</c:v>
                </c:pt>
                <c:pt idx="17">
                  <c:v>Union County</c:v>
                </c:pt>
              </c:strCache>
            </c:strRef>
          </c:cat>
          <c:val>
            <c:numRef>
              <c:f>'OR RN'!$R$56:$R$74</c:f>
              <c:numCache>
                <c:formatCode>_("$"* #,##0.00_);_("$"* \(#,##0.00\);_("$"* "-"??_);_(@_)</c:formatCode>
                <c:ptCount val="18"/>
                <c:pt idx="0">
                  <c:v>34</c:v>
                </c:pt>
                <c:pt idx="1">
                  <c:v>48.973571428571425</c:v>
                </c:pt>
                <c:pt idx="2">
                  <c:v>40.56666666666667</c:v>
                </c:pt>
                <c:pt idx="3">
                  <c:v>45</c:v>
                </c:pt>
                <c:pt idx="4">
                  <c:v>39.75</c:v>
                </c:pt>
                <c:pt idx="5">
                  <c:v>44.928571428571431</c:v>
                </c:pt>
                <c:pt idx="6">
                  <c:v>44.333333333333336</c:v>
                </c:pt>
                <c:pt idx="7">
                  <c:v>45</c:v>
                </c:pt>
                <c:pt idx="8">
                  <c:v>36</c:v>
                </c:pt>
                <c:pt idx="9">
                  <c:v>41.5</c:v>
                </c:pt>
                <c:pt idx="10">
                  <c:v>44.25</c:v>
                </c:pt>
                <c:pt idx="11">
                  <c:v>41.222222222222221</c:v>
                </c:pt>
                <c:pt idx="12">
                  <c:v>44.527777777777779</c:v>
                </c:pt>
                <c:pt idx="13">
                  <c:v>42.3125</c:v>
                </c:pt>
                <c:pt idx="14">
                  <c:v>44.333333333333336</c:v>
                </c:pt>
                <c:pt idx="15">
                  <c:v>46.769999999999996</c:v>
                </c:pt>
                <c:pt idx="16">
                  <c:v>45</c:v>
                </c:pt>
                <c:pt idx="17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3E-4E41-B68B-B7A8E9809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FFFFE5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NJAASC_Salary_Survey_2022-Compare2020-v1kkeditv5.xlsx]OR RN!PivotTable1</c:name>
    <c:fmtId val="14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'OR RN'!$P$3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2-28D6-49B0-9A95-DFB9FC55923F}"/>
              </c:ext>
            </c:extLst>
          </c:dPt>
          <c:dPt>
            <c:idx val="1"/>
            <c:invertIfNegative val="0"/>
            <c:bubble3D val="0"/>
            <c:spPr>
              <a:solidFill>
                <a:srgbClr val="FFFFE5"/>
              </a:solidFill>
            </c:spPr>
            <c:extLst>
              <c:ext xmlns:c16="http://schemas.microsoft.com/office/drawing/2014/chart" uri="{C3380CC4-5D6E-409C-BE32-E72D297353CC}">
                <c16:uniqueId val="{00000001-28D6-49B0-9A95-DFB9FC55923F}"/>
              </c:ext>
            </c:extLst>
          </c:dPt>
          <c:cat>
            <c:strRef>
              <c:f>'OR RN'!$O$4:$O$5</c:f>
              <c:strCache>
                <c:ptCount val="2"/>
                <c:pt idx="0">
                  <c:v>Average of 2022 Salary High</c:v>
                </c:pt>
                <c:pt idx="1">
                  <c:v>Average of 2022 Salary Low</c:v>
                </c:pt>
              </c:strCache>
            </c:strRef>
          </c:cat>
          <c:val>
            <c:numRef>
              <c:f>'OR RN'!$P$4:$P$5</c:f>
              <c:numCache>
                <c:formatCode>_("$"* #,##0.00_);_("$"* \(#,##0.00\);_("$"* "-"??_);_(@_)</c:formatCode>
                <c:ptCount val="2"/>
                <c:pt idx="0">
                  <c:v>50.780425531914894</c:v>
                </c:pt>
                <c:pt idx="1">
                  <c:v>44.132234042553193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6-49B0-9A95-DFB9FC559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600"/>
        <c:axId val="97080064"/>
      </c:barChart>
      <c:catAx>
        <c:axId val="9704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080064"/>
        <c:crosses val="autoZero"/>
        <c:auto val="1"/>
        <c:lblAlgn val="ctr"/>
        <c:lblOffset val="100"/>
        <c:noMultiLvlLbl val="0"/>
      </c:catAx>
      <c:valAx>
        <c:axId val="97080064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7049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/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rgbClr val="FFFFE5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[12.19 FIna Version NJAASC_Salary_Survey_2022-Compare2020-v1kkeditv5.xlsx]SurgTechs!PivotTable2</c:name>
    <c:fmtId val="16"/>
  </c:pivotSource>
  <c:chart>
    <c:autoTitleDeleted val="1"/>
    <c:pivotFmts>
      <c:pivotFmt>
        <c:idx val="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002060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FFD5"/>
          </a:solidFill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SurgTechs!$Q$55</c:f>
              <c:strCache>
                <c:ptCount val="1"/>
                <c:pt idx="0">
                  <c:v>Average of 2022 Salary Hi</c:v>
                </c:pt>
              </c:strCache>
            </c:strRef>
          </c:tx>
          <c:spPr>
            <a:gradFill flip="none" rotWithShape="1">
              <a:gsLst>
                <a:gs pos="0">
                  <a:srgbClr val="0075CC">
                    <a:shade val="30000"/>
                    <a:satMod val="115000"/>
                  </a:srgbClr>
                </a:gs>
                <a:gs pos="50000">
                  <a:srgbClr val="0075CC">
                    <a:shade val="67500"/>
                    <a:satMod val="115000"/>
                  </a:srgbClr>
                </a:gs>
                <a:gs pos="100000">
                  <a:srgbClr val="0075CC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c:spPr>
          <c:invertIfNegative val="0"/>
          <c:cat>
            <c:strRef>
              <c:f>SurgTechs!$P$56:$P$73</c:f>
              <c:strCache>
                <c:ptCount val="17"/>
                <c:pt idx="0">
                  <c:v>Bergen County</c:v>
                </c:pt>
                <c:pt idx="1">
                  <c:v>Burlington County</c:v>
                </c:pt>
                <c:pt idx="2">
                  <c:v>Camden County</c:v>
                </c:pt>
                <c:pt idx="3">
                  <c:v>Cumberland County</c:v>
                </c:pt>
                <c:pt idx="4">
                  <c:v>Essex County</c:v>
                </c:pt>
                <c:pt idx="5">
                  <c:v>Gloucester County</c:v>
                </c:pt>
                <c:pt idx="6">
                  <c:v>Hudson County</c:v>
                </c:pt>
                <c:pt idx="7">
                  <c:v>Hunterdon County</c:v>
                </c:pt>
                <c:pt idx="8">
                  <c:v>Mercer County</c:v>
                </c:pt>
                <c:pt idx="9">
                  <c:v>Middlesex County</c:v>
                </c:pt>
                <c:pt idx="10">
                  <c:v>Monmouth County</c:v>
                </c:pt>
                <c:pt idx="11">
                  <c:v>Morris County</c:v>
                </c:pt>
                <c:pt idx="12">
                  <c:v>Ocean County</c:v>
                </c:pt>
                <c:pt idx="13">
                  <c:v>Passaic County</c:v>
                </c:pt>
                <c:pt idx="14">
                  <c:v>Somerset County</c:v>
                </c:pt>
                <c:pt idx="15">
                  <c:v>Sussex County</c:v>
                </c:pt>
                <c:pt idx="16">
                  <c:v>Union County</c:v>
                </c:pt>
              </c:strCache>
            </c:strRef>
          </c:cat>
          <c:val>
            <c:numRef>
              <c:f>SurgTechs!$Q$56:$Q$73</c:f>
              <c:numCache>
                <c:formatCode>_("$"* #,##0.00_);_("$"* \(#,##0.00\);_("$"* "-"??_);_(@_)</c:formatCode>
                <c:ptCount val="17"/>
                <c:pt idx="0">
                  <c:v>36.782666666666664</c:v>
                </c:pt>
                <c:pt idx="1">
                  <c:v>31.537500000000001</c:v>
                </c:pt>
                <c:pt idx="2">
                  <c:v>38</c:v>
                </c:pt>
                <c:pt idx="3">
                  <c:v>29.75</c:v>
                </c:pt>
                <c:pt idx="4">
                  <c:v>35.384615384615387</c:v>
                </c:pt>
                <c:pt idx="5">
                  <c:v>33.166666666666664</c:v>
                </c:pt>
                <c:pt idx="6">
                  <c:v>42</c:v>
                </c:pt>
                <c:pt idx="7">
                  <c:v>35</c:v>
                </c:pt>
                <c:pt idx="8">
                  <c:v>30.696666666666669</c:v>
                </c:pt>
                <c:pt idx="9">
                  <c:v>32.177777777777777</c:v>
                </c:pt>
                <c:pt idx="10">
                  <c:v>32.333333333333336</c:v>
                </c:pt>
                <c:pt idx="11">
                  <c:v>34.875</c:v>
                </c:pt>
                <c:pt idx="12">
                  <c:v>32.972222222222221</c:v>
                </c:pt>
                <c:pt idx="13">
                  <c:v>29.018333333333334</c:v>
                </c:pt>
                <c:pt idx="14">
                  <c:v>35.925000000000004</c:v>
                </c:pt>
                <c:pt idx="15">
                  <c:v>44</c:v>
                </c:pt>
                <c:pt idx="16">
                  <c:v>35.25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1-49A9-AAA0-6A30BEDD8509}"/>
            </c:ext>
          </c:extLst>
        </c:ser>
        <c:ser>
          <c:idx val="1"/>
          <c:order val="1"/>
          <c:tx>
            <c:strRef>
              <c:f>SurgTechs!$R$55</c:f>
              <c:strCache>
                <c:ptCount val="1"/>
                <c:pt idx="0">
                  <c:v>Average of 2022 Salary Low</c:v>
                </c:pt>
              </c:strCache>
            </c:strRef>
          </c:tx>
          <c:spPr>
            <a:solidFill>
              <a:srgbClr val="FFFFE5"/>
            </a:solidFill>
          </c:spPr>
          <c:invertIfNegative val="0"/>
          <c:cat>
            <c:strRef>
              <c:f>SurgTechs!$P$56:$P$73</c:f>
              <c:strCache>
                <c:ptCount val="17"/>
                <c:pt idx="0">
                  <c:v>Bergen County</c:v>
                </c:pt>
                <c:pt idx="1">
                  <c:v>Burlington County</c:v>
                </c:pt>
                <c:pt idx="2">
                  <c:v>Camden County</c:v>
                </c:pt>
                <c:pt idx="3">
                  <c:v>Cumberland County</c:v>
                </c:pt>
                <c:pt idx="4">
                  <c:v>Essex County</c:v>
                </c:pt>
                <c:pt idx="5">
                  <c:v>Gloucester County</c:v>
                </c:pt>
                <c:pt idx="6">
                  <c:v>Hudson County</c:v>
                </c:pt>
                <c:pt idx="7">
                  <c:v>Hunterdon County</c:v>
                </c:pt>
                <c:pt idx="8">
                  <c:v>Mercer County</c:v>
                </c:pt>
                <c:pt idx="9">
                  <c:v>Middlesex County</c:v>
                </c:pt>
                <c:pt idx="10">
                  <c:v>Monmouth County</c:v>
                </c:pt>
                <c:pt idx="11">
                  <c:v>Morris County</c:v>
                </c:pt>
                <c:pt idx="12">
                  <c:v>Ocean County</c:v>
                </c:pt>
                <c:pt idx="13">
                  <c:v>Passaic County</c:v>
                </c:pt>
                <c:pt idx="14">
                  <c:v>Somerset County</c:v>
                </c:pt>
                <c:pt idx="15">
                  <c:v>Sussex County</c:v>
                </c:pt>
                <c:pt idx="16">
                  <c:v>Union County</c:v>
                </c:pt>
              </c:strCache>
            </c:strRef>
          </c:cat>
          <c:val>
            <c:numRef>
              <c:f>SurgTechs!$R$56:$R$73</c:f>
              <c:numCache>
                <c:formatCode>_("$"* #,##0.00_);_("$"* \(#,##0.00\);_("$"* "-"??_);_(@_)</c:formatCode>
                <c:ptCount val="17"/>
                <c:pt idx="0">
                  <c:v>30.033333333333335</c:v>
                </c:pt>
                <c:pt idx="1">
                  <c:v>25.657499999999999</c:v>
                </c:pt>
                <c:pt idx="2">
                  <c:v>25</c:v>
                </c:pt>
                <c:pt idx="3">
                  <c:v>28.5</c:v>
                </c:pt>
                <c:pt idx="4">
                  <c:v>30.076923076923077</c:v>
                </c:pt>
                <c:pt idx="5">
                  <c:v>29.166666666666668</c:v>
                </c:pt>
                <c:pt idx="6">
                  <c:v>38</c:v>
                </c:pt>
                <c:pt idx="7">
                  <c:v>30</c:v>
                </c:pt>
                <c:pt idx="8">
                  <c:v>29.166666666666668</c:v>
                </c:pt>
                <c:pt idx="9">
                  <c:v>27.9</c:v>
                </c:pt>
                <c:pt idx="10">
                  <c:v>26.803333333333331</c:v>
                </c:pt>
                <c:pt idx="11">
                  <c:v>31.09375</c:v>
                </c:pt>
                <c:pt idx="12">
                  <c:v>28.311111111111114</c:v>
                </c:pt>
                <c:pt idx="13">
                  <c:v>24.166666666666668</c:v>
                </c:pt>
                <c:pt idx="14">
                  <c:v>29.831666666666667</c:v>
                </c:pt>
                <c:pt idx="15">
                  <c:v>38</c:v>
                </c:pt>
                <c:pt idx="1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41-49A9-AAA0-6A30BEDD8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36384"/>
        <c:axId val="111923968"/>
      </c:barChart>
      <c:catAx>
        <c:axId val="11153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923968"/>
        <c:crosses val="autoZero"/>
        <c:auto val="1"/>
        <c:lblAlgn val="ctr"/>
        <c:lblOffset val="100"/>
        <c:noMultiLvlLbl val="0"/>
      </c:catAx>
      <c:valAx>
        <c:axId val="111923968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1153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FFFFE5"/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856C-C9A8-49D4-B34B-371D163139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C567A-AC2A-4AD0-8C86-508162516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Represents approximately 45% of NJ Medicare certified ASCs (Statista, 2022) As of July, 2022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https://www.statista.com/statistics/728485/medicare-certified-ambulatory-surgery-centers-by-state/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highlight>
                <a:srgbClr val="00FFFF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highlight>
                <a:srgbClr val="00FFFF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C567A-AC2A-4AD0-8C86-508162516F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33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of 21 counties represented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525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of 21 counties represented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182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6511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27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of 21 counties represented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9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of 21 counties represented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624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2020 (30 ASCs)</a:t>
            </a:r>
          </a:p>
          <a:p>
            <a:r>
              <a:rPr lang="en-US" dirty="0"/>
              <a:t>2022 (108 ASCs)</a:t>
            </a:r>
          </a:p>
          <a:p>
            <a:r>
              <a:rPr lang="en-US" dirty="0"/>
              <a:t>Difference of 78 additional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C567A-AC2A-4AD0-8C86-508162516F4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8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Overall, salaries appear to have increased from 2020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C567A-AC2A-4AD0-8C86-508162516F4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6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Survey questions expanded to collect data relevant to Covid-19 changes</a:t>
            </a:r>
          </a:p>
          <a:p>
            <a:r>
              <a:rPr lang="en-US" dirty="0"/>
              <a:t>Hourly wages reported for all staff positions</a:t>
            </a:r>
          </a:p>
          <a:p>
            <a:r>
              <a:rPr lang="en-US" dirty="0"/>
              <a:t>Annual wages reported for all salaried positions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C567A-AC2A-4AD0-8C86-508162516F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3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Hourly wages reported for all </a:t>
            </a:r>
            <a:r>
              <a:rPr lang="en-US" dirty="0" err="1"/>
              <a:t>RNff</a:t>
            </a:r>
            <a:r>
              <a:rPr lang="en-US" dirty="0"/>
              <a:t> positions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C567A-AC2A-4AD0-8C86-508162516F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20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show the RN salaries per each peri-operative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902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of 21 counties represented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585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of 21 counties represented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063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of 21 counties represented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526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 of 21 counties represented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932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(0,1 slice represents a blank response)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C567A-AC2A-4AD0-8C86-508162516F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021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046401" y="2590078"/>
            <a:ext cx="3077109" cy="1660332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05031" y="4560430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85826" y="4711616"/>
            <a:ext cx="1421015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05031" y="4560430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34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05031" y="4567988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545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05031" y="4567988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31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05031" y="602042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1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05031" y="609600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82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05031" y="609600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2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2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05031" y="602042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05031" y="2726267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4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05031" y="602042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85826" y="753227"/>
            <a:ext cx="1438107" cy="10907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05031" y="602042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85827" y="753227"/>
            <a:ext cx="1421014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4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05031" y="609600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85826" y="753227"/>
            <a:ext cx="1438107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497848" y="614522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85825" y="747484"/>
            <a:ext cx="1412469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0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05031" y="602042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85827" y="753227"/>
            <a:ext cx="1412468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05031" y="612449"/>
            <a:ext cx="1602997" cy="1368198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85827" y="753227"/>
            <a:ext cx="1429560" cy="1090789"/>
          </a:xfrm>
        </p:spPr>
        <p:txBody>
          <a:bodyPr/>
          <a:lstStyle/>
          <a:p>
            <a:fld id="{F9B3B174-3F85-4BA9-937D-6E8715FCBE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3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BF2-BE26-42BC-AC52-4BD287DC34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solidFill>
            <a:srgbClr val="FFFFE1"/>
          </a:solidFill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B174-3F85-4BA9-937D-6E8715FCB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3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42">
            <a:extLst>
              <a:ext uri="{FF2B5EF4-FFF2-40B4-BE49-F238E27FC236}">
                <a16:creationId xmlns:a16="http://schemas.microsoft.com/office/drawing/2014/main" id="{8ECF6E53-BD29-4C0D-9AD3-3E1708826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4" name="Rectangle 43">
              <a:extLst>
                <a:ext uri="{FF2B5EF4-FFF2-40B4-BE49-F238E27FC236}">
                  <a16:creationId xmlns:a16="http://schemas.microsoft.com/office/drawing/2014/main" id="{353D341A-76E2-4E18-9186-A23AB8AF9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Picture 44">
              <a:extLst>
                <a:ext uri="{FF2B5EF4-FFF2-40B4-BE49-F238E27FC236}">
                  <a16:creationId xmlns:a16="http://schemas.microsoft.com/office/drawing/2014/main" id="{AADD72CF-72AC-41C3-AC1A-1C864D311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56" name="Rectangle 46">
            <a:extLst>
              <a:ext uri="{FF2B5EF4-FFF2-40B4-BE49-F238E27FC236}">
                <a16:creationId xmlns:a16="http://schemas.microsoft.com/office/drawing/2014/main" id="{51B680D3-33DA-4AED-8452-A96B49AAA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34098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0E4D4D-2A9B-4EDA-A6B3-405EBC8FC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29949"/>
            <a:ext cx="8133478" cy="940240"/>
          </a:xfrm>
        </p:spPr>
        <p:txBody>
          <a:bodyPr>
            <a:normAutofit/>
          </a:bodyPr>
          <a:lstStyle/>
          <a:p>
            <a:pPr algn="ctr"/>
            <a:r>
              <a:rPr lang="en-US" sz="4100" dirty="0"/>
              <a:t>2022 Salary and Benefits Report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2118012-B99A-4CC8-B99A-5C26F87456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3" r="-2" b="5026"/>
          <a:stretch/>
        </p:blipFill>
        <p:spPr>
          <a:xfrm>
            <a:off x="2509464" y="285839"/>
            <a:ext cx="6902668" cy="323256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57" name="Rectangle 48">
            <a:extLst>
              <a:ext uri="{FF2B5EF4-FFF2-40B4-BE49-F238E27FC236}">
                <a16:creationId xmlns:a16="http://schemas.microsoft.com/office/drawing/2014/main" id="{AB854EE0-7215-4BC8-8518-42D6DB206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34098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2170F728-C2F1-46CE-BA22-F8F0CDF9C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93754"/>
            <a:ext cx="89680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12791CF-354A-4144-A3C0-4AC897843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93754"/>
            <a:ext cx="3080285" cy="2759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4F9B6-BDD8-419D-92D0-3275B1D87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9398" y="4554071"/>
            <a:ext cx="2758131" cy="125505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sto MT" panose="02040603050505030304" pitchFamily="18" charset="0"/>
              </a:rPr>
              <a:t>NJ AASC Benchmarking Committee</a:t>
            </a:r>
          </a:p>
        </p:txBody>
      </p:sp>
    </p:spTree>
    <p:extLst>
      <p:ext uri="{BB962C8B-B14F-4D97-AF65-F5344CB8AC3E}">
        <p14:creationId xmlns:p14="http://schemas.microsoft.com/office/powerpoint/2010/main" val="160660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Operating Room Registered Nurse Salary</a:t>
            </a:r>
            <a:br>
              <a:rPr lang="en-US" dirty="0"/>
            </a:br>
            <a:r>
              <a:rPr lang="en-US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396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A2AE8E0-D329-4FF0-979F-F643161EFB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883946"/>
              </p:ext>
            </p:extLst>
          </p:nvPr>
        </p:nvGraphicFramePr>
        <p:xfrm>
          <a:off x="184245" y="2224585"/>
          <a:ext cx="11812137" cy="4260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329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Operating Room Registered Nurse Salary </a:t>
            </a:r>
            <a:br>
              <a:rPr lang="en-US" dirty="0"/>
            </a:br>
            <a:r>
              <a:rPr lang="en-US" dirty="0"/>
              <a:t>Average Hourly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221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42FB0A-B17B-488A-971A-62DD676B47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48798"/>
              </p:ext>
            </p:extLst>
          </p:nvPr>
        </p:nvGraphicFramePr>
        <p:xfrm>
          <a:off x="286603" y="2057663"/>
          <a:ext cx="10119815" cy="4322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4982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60000"/>
                <a:lumOff val="40000"/>
              </a:schemeClr>
            </a:gs>
            <a:gs pos="2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Surgical Technician Salary</a:t>
            </a:r>
            <a:br>
              <a:rPr lang="en-US" dirty="0"/>
            </a:br>
            <a:r>
              <a:rPr lang="en-US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467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D452A79-FEFA-44B2-B279-ADF3B89C6F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409700"/>
              </p:ext>
            </p:extLst>
          </p:nvPr>
        </p:nvGraphicFramePr>
        <p:xfrm>
          <a:off x="114165" y="2245057"/>
          <a:ext cx="11848098" cy="4333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809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Surgical Technician Salary</a:t>
            </a:r>
            <a:br>
              <a:rPr lang="en-US" dirty="0"/>
            </a:br>
            <a:r>
              <a:rPr lang="en-US" dirty="0"/>
              <a:t>Average Hourly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361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E0ECCFF-F476-4622-B671-8E5A05FE6E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256000"/>
              </p:ext>
            </p:extLst>
          </p:nvPr>
        </p:nvGraphicFramePr>
        <p:xfrm>
          <a:off x="730154" y="2333766"/>
          <a:ext cx="9771797" cy="4169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5593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24000">
              <a:schemeClr val="accent3">
                <a:lumMod val="95000"/>
                <a:lumOff val="5000"/>
              </a:schemeClr>
            </a:gs>
            <a:gs pos="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Billing Personnel Salary</a:t>
            </a:r>
            <a:br>
              <a:rPr lang="en-US" dirty="0"/>
            </a:br>
            <a:r>
              <a:rPr lang="en-US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26" y="744456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15F4D57-6641-4EEC-8B4B-C2D05DC6B3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688027"/>
              </p:ext>
            </p:extLst>
          </p:nvPr>
        </p:nvGraphicFramePr>
        <p:xfrm>
          <a:off x="232012" y="2183642"/>
          <a:ext cx="11600597" cy="439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1211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Billing Personnel Salary</a:t>
            </a:r>
            <a:br>
              <a:rPr lang="en-US" dirty="0"/>
            </a:br>
            <a:r>
              <a:rPr lang="en-US" dirty="0"/>
              <a:t>Average Hourly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361" y="753421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C2A498C-0835-475D-BE25-23D7CAB42C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014206"/>
              </p:ext>
            </p:extLst>
          </p:nvPr>
        </p:nvGraphicFramePr>
        <p:xfrm>
          <a:off x="368490" y="2183641"/>
          <a:ext cx="10112991" cy="4387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1827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Billing Outsourced?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291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EC8010D-ABCE-605D-1AEE-21975BDD9A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91616"/>
              </p:ext>
            </p:extLst>
          </p:nvPr>
        </p:nvGraphicFramePr>
        <p:xfrm>
          <a:off x="2090403" y="2232367"/>
          <a:ext cx="7620000" cy="432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773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">
              <a:schemeClr val="accent3">
                <a:lumMod val="75000"/>
              </a:schemeClr>
            </a:gs>
            <a:gs pos="0">
              <a:schemeClr val="accent3">
                <a:lumMod val="75000"/>
              </a:schemeClr>
            </a:gs>
            <a:gs pos="0">
              <a:schemeClr val="accent3">
                <a:lumMod val="20000"/>
                <a:lumOff val="80000"/>
              </a:schemeClr>
            </a:gs>
            <a:gs pos="52000">
              <a:schemeClr val="accent3">
                <a:lumMod val="95000"/>
                <a:lumOff val="5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Coding Personnel Salary</a:t>
            </a:r>
            <a:br>
              <a:rPr lang="en-US" dirty="0"/>
            </a:br>
            <a:r>
              <a:rPr lang="en-US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182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C29E285-DB9D-4DCD-BAA9-9B191B8D8F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774836"/>
              </p:ext>
            </p:extLst>
          </p:nvPr>
        </p:nvGraphicFramePr>
        <p:xfrm>
          <a:off x="156951" y="2238233"/>
          <a:ext cx="11709778" cy="436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9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Coding Personnel Salary</a:t>
            </a:r>
            <a:br>
              <a:rPr lang="en-US" dirty="0"/>
            </a:br>
            <a:r>
              <a:rPr lang="en-US" dirty="0"/>
              <a:t>Average Hourly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26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AF32386-9EFC-4B11-975F-6439B91FB1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074701"/>
              </p:ext>
            </p:extLst>
          </p:nvPr>
        </p:nvGraphicFramePr>
        <p:xfrm>
          <a:off x="149243" y="2187316"/>
          <a:ext cx="10332237" cy="442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4887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Coding Outsourced?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502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BDB988C-4BC0-473D-80B6-FC2342F207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950376"/>
              </p:ext>
            </p:extLst>
          </p:nvPr>
        </p:nvGraphicFramePr>
        <p:xfrm>
          <a:off x="2088467" y="2229492"/>
          <a:ext cx="7660639" cy="4185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568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EAB17-8A30-D2CF-4899-E3058F780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2022 New Jersey Salary and Benefits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E3095-D845-5DC1-B45B-8CA4F3C6A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>
                <a:solidFill>
                  <a:srgbClr val="FFFFCC"/>
                </a:solidFill>
              </a:rPr>
              <a:t>2020 Study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30 Participating ASCs representing 14 of 21 counties</a:t>
            </a:r>
          </a:p>
          <a:p>
            <a:pPr>
              <a:lnSpc>
                <a:spcPct val="100000"/>
              </a:lnSpc>
            </a:pPr>
            <a:r>
              <a:rPr lang="en-US" dirty="0"/>
              <a:t>Examined by region:</a:t>
            </a:r>
            <a:endParaRPr lang="en-US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   North, Northwest, Central, West, and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   Southwest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32392F-39D7-566D-5E60-90A105644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>
                <a:solidFill>
                  <a:srgbClr val="FFFFCC"/>
                </a:solidFill>
              </a:rPr>
              <a:t>2022 Study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/>
              <a:t>108 Participating ASC’s representing 18 of 21 counties</a:t>
            </a:r>
          </a:p>
          <a:p>
            <a:pPr>
              <a:lnSpc>
                <a:spcPct val="114000"/>
              </a:lnSpc>
            </a:pPr>
            <a:r>
              <a:rPr lang="en-US" sz="2000" dirty="0"/>
              <a:t>54% of NJAASC Membership</a:t>
            </a:r>
          </a:p>
          <a:p>
            <a:pPr>
              <a:lnSpc>
                <a:spcPct val="114000"/>
              </a:lnSpc>
            </a:pPr>
            <a:r>
              <a:rPr lang="en-US" sz="2000" dirty="0"/>
              <a:t>45% of NJ Medicare certified ASCs (Statista, 2022)</a:t>
            </a:r>
            <a:endParaRPr lang="en-US" sz="2000" dirty="0">
              <a:highlight>
                <a:srgbClr val="00FFFF"/>
              </a:highlight>
            </a:endParaRPr>
          </a:p>
          <a:p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1034CB3-23E9-CD1B-79E1-30F7DCE18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573" y="753228"/>
            <a:ext cx="1516062" cy="974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1390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25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Sterile Processing Salary</a:t>
            </a:r>
            <a:br>
              <a:rPr lang="en-US" dirty="0"/>
            </a:br>
            <a:r>
              <a:rPr lang="en-US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32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A141FE1-C0FA-4721-A4D8-06D9AA1547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011714"/>
              </p:ext>
            </p:extLst>
          </p:nvPr>
        </p:nvGraphicFramePr>
        <p:xfrm>
          <a:off x="218364" y="2183642"/>
          <a:ext cx="11566478" cy="439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8933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Sterile Processing Salary</a:t>
            </a:r>
            <a:br>
              <a:rPr lang="en-US" dirty="0"/>
            </a:br>
            <a:r>
              <a:rPr lang="en-US" dirty="0"/>
              <a:t>Average Hourly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256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AE3F47D-E463-49D9-B796-0CF543D151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138577"/>
              </p:ext>
            </p:extLst>
          </p:nvPr>
        </p:nvGraphicFramePr>
        <p:xfrm>
          <a:off x="464549" y="2173669"/>
          <a:ext cx="10037403" cy="4465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8311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Receptionist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Salary</a:t>
            </a:r>
            <a:br>
              <a:rPr lang="en-US" dirty="0"/>
            </a:br>
            <a:r>
              <a:rPr lang="en-US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256" y="717562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0A08E7F-662A-404E-8A3B-6FB8906DF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455231"/>
              </p:ext>
            </p:extLst>
          </p:nvPr>
        </p:nvGraphicFramePr>
        <p:xfrm>
          <a:off x="245660" y="2286000"/>
          <a:ext cx="11641540" cy="434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63260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Receptionist Salary</a:t>
            </a:r>
            <a:br>
              <a:rPr lang="en-US" dirty="0"/>
            </a:br>
            <a:r>
              <a:rPr lang="en-US" dirty="0"/>
              <a:t>Average Hourly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32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6ACB761-358A-489A-8D17-65516D0354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934797"/>
              </p:ext>
            </p:extLst>
          </p:nvPr>
        </p:nvGraphicFramePr>
        <p:xfrm>
          <a:off x="552735" y="2183641"/>
          <a:ext cx="9901450" cy="449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9087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Nurse Manager Salary</a:t>
            </a:r>
            <a:br>
              <a:rPr lang="en-US" dirty="0"/>
            </a:br>
            <a:r>
              <a:rPr lang="en-US" dirty="0"/>
              <a:t>Average Annual Wages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256" y="744456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13461D-8BE1-4217-9F53-4E6FBB41B1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828966"/>
              </p:ext>
            </p:extLst>
          </p:nvPr>
        </p:nvGraphicFramePr>
        <p:xfrm>
          <a:off x="197894" y="2168988"/>
          <a:ext cx="11994106" cy="4455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2922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99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Nurse Manager Salary</a:t>
            </a:r>
            <a:br>
              <a:rPr lang="en-US" dirty="0"/>
            </a:br>
            <a:r>
              <a:rPr lang="en-US" dirty="0"/>
              <a:t>Minimum, Average, and Maximum Wages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543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7BF45D5-B6D9-4217-BCA3-319159976B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50361"/>
              </p:ext>
            </p:extLst>
          </p:nvPr>
        </p:nvGraphicFramePr>
        <p:xfrm>
          <a:off x="545911" y="2156346"/>
          <a:ext cx="10010632" cy="4476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417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Administrator Salary</a:t>
            </a:r>
            <a:br>
              <a:rPr lang="en-US" dirty="0"/>
            </a:br>
            <a:r>
              <a:rPr lang="en-US" dirty="0"/>
              <a:t>Average Annual Wages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185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A1932B0-C1D7-4D10-BBC0-7C4501CED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372292"/>
              </p:ext>
            </p:extLst>
          </p:nvPr>
        </p:nvGraphicFramePr>
        <p:xfrm>
          <a:off x="143301" y="2189310"/>
          <a:ext cx="12048699" cy="445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5865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Administrator Salary</a:t>
            </a:r>
            <a:br>
              <a:rPr lang="en-US" dirty="0"/>
            </a:br>
            <a:r>
              <a:rPr lang="en-US" dirty="0"/>
              <a:t>Minimum, Average, and Maximum Wages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967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02AA818-4B20-4577-A59D-FD939351E7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326467"/>
              </p:ext>
            </p:extLst>
          </p:nvPr>
        </p:nvGraphicFramePr>
        <p:xfrm>
          <a:off x="519831" y="2123162"/>
          <a:ext cx="10052136" cy="4503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8408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Office Manager Salary</a:t>
            </a:r>
            <a:br>
              <a:rPr lang="en-US" dirty="0"/>
            </a:br>
            <a:r>
              <a:rPr lang="en-US" dirty="0"/>
              <a:t>Average Annual Wages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692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16A60F7-1A8F-49F7-91DB-D2305D4CA7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318849"/>
              </p:ext>
            </p:extLst>
          </p:nvPr>
        </p:nvGraphicFramePr>
        <p:xfrm>
          <a:off x="277707" y="2132542"/>
          <a:ext cx="11704320" cy="4424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7943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Office Manager Salary </a:t>
            </a:r>
            <a:br>
              <a:rPr lang="en-US" dirty="0"/>
            </a:br>
            <a:r>
              <a:rPr lang="en-US" dirty="0"/>
              <a:t>Minimum, Average, and Maximum Wages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362" y="717562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506288B-6374-4287-B23E-8F1C4DC854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796842"/>
              </p:ext>
            </p:extLst>
          </p:nvPr>
        </p:nvGraphicFramePr>
        <p:xfrm>
          <a:off x="757451" y="2132725"/>
          <a:ext cx="9744501" cy="450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23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6EF4-BF52-1CC3-7C4F-2D35C637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Survey Questionnaire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D0963-60A8-9C67-F65F-ADE430B71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4077474"/>
          </a:xfrm>
          <a:ln w="22225" cmpd="thinThick">
            <a:solidFill>
              <a:srgbClr val="FFFFE5"/>
            </a:solidFill>
            <a:bevel/>
          </a:ln>
        </p:spPr>
        <p:txBody>
          <a:bodyPr>
            <a:normAutofit/>
          </a:bodyPr>
          <a:lstStyle/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b="1" dirty="0">
                <a:solidFill>
                  <a:srgbClr val="FFFFE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Wages and Benefits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 wages overall and per       peri-operative area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Wages per discipline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Wages per salaried position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Outsourcing for billing/coding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 benefits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DD850-E92F-C47E-BEEB-4FF9C556A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3493" y="2336873"/>
            <a:ext cx="4890347" cy="4077474"/>
          </a:xfrm>
          <a:ln w="22225" cmpd="thickThin">
            <a:solidFill>
              <a:srgbClr val="FFFFE5"/>
            </a:solidFill>
          </a:ln>
        </p:spPr>
        <p:txBody>
          <a:bodyPr>
            <a:normAutofit/>
          </a:bodyPr>
          <a:lstStyle/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800" b="1" dirty="0">
                <a:solidFill>
                  <a:srgbClr val="FFFFE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Staffing Changes Since Covid</a:t>
            </a:r>
            <a:r>
              <a:rPr lang="en-US" sz="2800" dirty="0">
                <a:solidFill>
                  <a:srgbClr val="FFFFE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 difficulty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Flexible shifts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Remote work from home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Travel/Agency utilization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5B47527-756F-B3F7-BA8E-A4410D2660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573" y="753228"/>
            <a:ext cx="1516062" cy="974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4620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ASCs Providing Each Benefit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201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5DBEF5-E5D2-4DA9-8169-2980CC581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55638"/>
              </p:ext>
            </p:extLst>
          </p:nvPr>
        </p:nvGraphicFramePr>
        <p:xfrm>
          <a:off x="116006" y="2141392"/>
          <a:ext cx="11757546" cy="447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0600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COVID-19 Pandemic Staffing Impact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397" y="735491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FF7E54A-17E0-4D49-BDC8-7780176C4C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314356"/>
              </p:ext>
            </p:extLst>
          </p:nvPr>
        </p:nvGraphicFramePr>
        <p:xfrm>
          <a:off x="1690846" y="2030769"/>
          <a:ext cx="8442200" cy="4385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5284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COVID-19 Pandemic Staffing Impact </a:t>
            </a:r>
            <a:br>
              <a:rPr lang="en-US" dirty="0"/>
            </a:b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220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D3BE2A-0466-4EAC-91EF-74AE08843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362118"/>
              </p:ext>
            </p:extLst>
          </p:nvPr>
        </p:nvGraphicFramePr>
        <p:xfrm>
          <a:off x="1165013" y="2124075"/>
          <a:ext cx="9374293" cy="432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405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COVID-19 Pandemic Staffing Impact</a:t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38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259457C-850D-40EE-B9C0-C899C46C50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538697"/>
              </p:ext>
            </p:extLst>
          </p:nvPr>
        </p:nvGraphicFramePr>
        <p:xfrm>
          <a:off x="680321" y="2123122"/>
          <a:ext cx="9737066" cy="453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79314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COVID-19 Pandemic Staffing Impact</a:t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609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6F04056-1820-4515-8AFC-A42E390A6B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901595"/>
              </p:ext>
            </p:extLst>
          </p:nvPr>
        </p:nvGraphicFramePr>
        <p:xfrm>
          <a:off x="680321" y="2324813"/>
          <a:ext cx="9613861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0501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COVID-19 Pandemic Staffing Impact</a:t>
            </a:r>
            <a:br>
              <a:rPr lang="en-US" dirty="0"/>
            </a:b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38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621B393-69B4-4D02-A2ED-12ED3DC566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419136"/>
              </p:ext>
            </p:extLst>
          </p:nvPr>
        </p:nvGraphicFramePr>
        <p:xfrm>
          <a:off x="1625601" y="2124074"/>
          <a:ext cx="8812106" cy="449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5546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EAB17-8A30-D2CF-4899-E3058F780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2020 Outcomes Compared to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E3095-D845-5DC1-B45B-8CA4F3C6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200" dirty="0"/>
              <a:t>Factors potentially impacting comparisons</a:t>
            </a:r>
          </a:p>
          <a:p>
            <a:pPr lvl="2"/>
            <a:r>
              <a:rPr lang="en-US" sz="2800" dirty="0"/>
              <a:t>Increased survey responses in 2022</a:t>
            </a:r>
          </a:p>
          <a:p>
            <a:pPr lvl="2"/>
            <a:r>
              <a:rPr lang="en-US" sz="2800" dirty="0"/>
              <a:t>Increased NJ AASC membership from 2020</a:t>
            </a:r>
          </a:p>
          <a:p>
            <a:pPr lvl="2"/>
            <a:r>
              <a:rPr lang="en-US" sz="2800" dirty="0"/>
              <a:t>Covid-19 Pandemic</a:t>
            </a:r>
          </a:p>
          <a:p>
            <a:pPr lvl="2"/>
            <a:r>
              <a:rPr lang="en-US" sz="2800" dirty="0"/>
              <a:t>ASC closures </a:t>
            </a:r>
          </a:p>
          <a:p>
            <a:pPr lvl="2"/>
            <a:r>
              <a:rPr lang="en-US" sz="2800" dirty="0"/>
              <a:t>Newly opened ASCs/Consolidation of ASCs</a:t>
            </a:r>
          </a:p>
          <a:p>
            <a:pPr lvl="2"/>
            <a:r>
              <a:rPr lang="en-US" sz="2800" dirty="0"/>
              <a:t>Healthcare staffing shortages</a:t>
            </a:r>
          </a:p>
          <a:p>
            <a:pPr lvl="2"/>
            <a:r>
              <a:rPr lang="en-US" sz="2800" dirty="0"/>
              <a:t>Salary increases r/t shortages</a:t>
            </a:r>
          </a:p>
          <a:p>
            <a:pPr lvl="2"/>
            <a:r>
              <a:rPr lang="en-US" sz="2800" dirty="0"/>
              <a:t>Long term nurses left the workforce</a:t>
            </a:r>
          </a:p>
          <a:p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1034CB3-23E9-CD1B-79E1-30F7DCE18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32" y="753228"/>
            <a:ext cx="1516062" cy="974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00965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Comparison 2020 – 2022 </a:t>
            </a:r>
            <a:br>
              <a:rPr lang="en-US" dirty="0"/>
            </a:br>
            <a:r>
              <a:rPr lang="en-US" dirty="0"/>
              <a:t>Average Staff Wages/Hour: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38" y="744456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4E6A20-F347-6DAB-8DD3-3B1AE5A9E9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512779"/>
              </p:ext>
            </p:extLst>
          </p:nvPr>
        </p:nvGraphicFramePr>
        <p:xfrm>
          <a:off x="201178" y="2047164"/>
          <a:ext cx="11433537" cy="455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388229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Comparison 2020 – 2022 </a:t>
            </a:r>
            <a:br>
              <a:rPr lang="en-US" dirty="0"/>
            </a:br>
            <a:r>
              <a:rPr lang="en-US" dirty="0"/>
              <a:t>Average Annual Salaried Wages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608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58A7D5A-B341-63AC-FC1F-2A1315C750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972242"/>
              </p:ext>
            </p:extLst>
          </p:nvPr>
        </p:nvGraphicFramePr>
        <p:xfrm>
          <a:off x="593678" y="2128837"/>
          <a:ext cx="10938680" cy="446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6437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8DA19-10A1-DBCC-03CF-2E2E127F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6E1D-4798-F369-D791-8FF1CE57E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74195"/>
            <a:ext cx="9613861" cy="3599316"/>
          </a:xfrm>
        </p:spPr>
        <p:txBody>
          <a:bodyPr>
            <a:normAutofit/>
          </a:bodyPr>
          <a:lstStyle/>
          <a:p>
            <a:r>
              <a:rPr lang="en-US" sz="3200" dirty="0"/>
              <a:t>Overall, salaries appear to have increased from 2020 to 2022</a:t>
            </a:r>
          </a:p>
          <a:p>
            <a:r>
              <a:rPr lang="en-US" sz="3200" dirty="0"/>
              <a:t>Agency usage has increased</a:t>
            </a:r>
          </a:p>
          <a:p>
            <a:r>
              <a:rPr lang="en-US" sz="3200" dirty="0"/>
              <a:t>Benefits static</a:t>
            </a:r>
          </a:p>
          <a:p>
            <a:r>
              <a:rPr lang="en-US" sz="3200" dirty="0"/>
              <a:t>Thank you to everyone who participated in the survey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3904A4C-29B5-4984-1457-B88412F1E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38" y="744456"/>
            <a:ext cx="1516062" cy="974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691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532" y="688931"/>
            <a:ext cx="9613861" cy="1164024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Registered Nurse - Combined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/>
              <a:t>Peri-Operative Areas</a:t>
            </a:r>
            <a:br>
              <a:rPr lang="en-US" sz="2800" dirty="0"/>
            </a:br>
            <a:r>
              <a:rPr lang="en-US" sz="2800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256" y="783471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63519"/>
              </p:ext>
            </p:extLst>
          </p:nvPr>
        </p:nvGraphicFramePr>
        <p:xfrm>
          <a:off x="219205" y="2034073"/>
          <a:ext cx="11743151" cy="4581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082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Registered Nurse - Combined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/>
              <a:t>Peri-Operative Areas</a:t>
            </a:r>
            <a:br>
              <a:rPr lang="en-US" sz="2800" dirty="0"/>
            </a:br>
            <a:r>
              <a:rPr lang="en-US" sz="2800" dirty="0"/>
              <a:t>Average Hourly High and Low Salary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32" y="717562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008081"/>
              </p:ext>
            </p:extLst>
          </p:nvPr>
        </p:nvGraphicFramePr>
        <p:xfrm>
          <a:off x="382044" y="2238916"/>
          <a:ext cx="11598462" cy="4487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04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20000">
              <a:schemeClr val="accent3">
                <a:lumMod val="95000"/>
                <a:lumOff val="5000"/>
              </a:schemeClr>
            </a:gs>
            <a:gs pos="88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Pre-Op Registered Nurse Salary</a:t>
            </a:r>
            <a:br>
              <a:rPr lang="en-US" dirty="0"/>
            </a:br>
            <a:r>
              <a:rPr lang="en-US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574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5657CD-2899-4798-B503-84153133E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616295"/>
              </p:ext>
            </p:extLst>
          </p:nvPr>
        </p:nvGraphicFramePr>
        <p:xfrm>
          <a:off x="252484" y="2122227"/>
          <a:ext cx="11655188" cy="457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696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33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Pre-Op Registered Nurse Salary</a:t>
            </a:r>
            <a:br>
              <a:rPr lang="en-US" dirty="0"/>
            </a:br>
            <a:r>
              <a:rPr lang="en-US" dirty="0"/>
              <a:t>Average Hourly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424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ECB644B-B731-479E-A24D-88D459C29C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29243"/>
              </p:ext>
            </p:extLst>
          </p:nvPr>
        </p:nvGraphicFramePr>
        <p:xfrm>
          <a:off x="600501" y="2102571"/>
          <a:ext cx="9921923" cy="468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930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4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6B1E-2A2E-493B-9DAD-1F4401C7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PACU Registered Nurse Salary</a:t>
            </a:r>
            <a:br>
              <a:rPr lang="en-US" dirty="0"/>
            </a:br>
            <a:r>
              <a:rPr lang="en-US" dirty="0"/>
              <a:t>Average Hourly High and Low by County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C40C868-3D42-483A-9013-125EEF48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468" y="735491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6737F94-E90F-426B-843A-AC5EFCBEA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061179"/>
              </p:ext>
            </p:extLst>
          </p:nvPr>
        </p:nvGraphicFramePr>
        <p:xfrm>
          <a:off x="320722" y="2088107"/>
          <a:ext cx="11552829" cy="4469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251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C124-8661-9855-244D-322696E0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PACU Registered Nurse Salary</a:t>
            </a:r>
            <a:br>
              <a:rPr lang="en-US" dirty="0"/>
            </a:br>
            <a:r>
              <a:rPr lang="en-US" dirty="0"/>
              <a:t>Average Hourly High and Low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DB69A72-52D1-0071-7B34-42F41ABD3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952" y="753228"/>
            <a:ext cx="1516062" cy="974943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140C0CA-4E74-41DD-BB3E-0AD4096F5A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626783"/>
              </p:ext>
            </p:extLst>
          </p:nvPr>
        </p:nvGraphicFramePr>
        <p:xfrm>
          <a:off x="504967" y="2245057"/>
          <a:ext cx="9996985" cy="453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58004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1483</TotalTime>
  <Words>718</Words>
  <Application>Microsoft Office PowerPoint</Application>
  <PresentationFormat>Widescreen</PresentationFormat>
  <Paragraphs>128</Paragraphs>
  <Slides>39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Calisto MT</vt:lpstr>
      <vt:lpstr>Trebuchet MS</vt:lpstr>
      <vt:lpstr>Berlin</vt:lpstr>
      <vt:lpstr>2022 Salary and Benefits Report</vt:lpstr>
      <vt:lpstr>2022 New Jersey Salary and Benefits Report</vt:lpstr>
      <vt:lpstr>Survey Questionnaire</vt:lpstr>
      <vt:lpstr>Registered Nurse - Combined Peri-Operative Areas Average Hourly High and Low by County</vt:lpstr>
      <vt:lpstr>Registered Nurse - Combined Peri-Operative Areas Average Hourly High and Low Salary</vt:lpstr>
      <vt:lpstr>Pre-Op Registered Nurse Salary Average Hourly High and Low by County</vt:lpstr>
      <vt:lpstr>Pre-Op Registered Nurse Salary Average Hourly High and Low</vt:lpstr>
      <vt:lpstr>PACU Registered Nurse Salary Average Hourly High and Low by County</vt:lpstr>
      <vt:lpstr>PACU Registered Nurse Salary Average Hourly High and Low</vt:lpstr>
      <vt:lpstr>Operating Room Registered Nurse Salary Average Hourly High and Low by County</vt:lpstr>
      <vt:lpstr>Operating Room Registered Nurse Salary  Average Hourly High and Low</vt:lpstr>
      <vt:lpstr>Surgical Technician Salary Average Hourly High and Low by County</vt:lpstr>
      <vt:lpstr>Surgical Technician Salary Average Hourly High and Low</vt:lpstr>
      <vt:lpstr>Billing Personnel Salary Average Hourly High and Low by County</vt:lpstr>
      <vt:lpstr>Billing Personnel Salary Average Hourly High and Low</vt:lpstr>
      <vt:lpstr>Billing Outsourced?</vt:lpstr>
      <vt:lpstr>Coding Personnel Salary Average Hourly High and Low by County</vt:lpstr>
      <vt:lpstr>Coding Personnel Salary Average Hourly High and Low</vt:lpstr>
      <vt:lpstr>Coding Outsourced?</vt:lpstr>
      <vt:lpstr>Sterile Processing Salary Average Hourly High and Low by County</vt:lpstr>
      <vt:lpstr>Sterile Processing Salary Average Hourly High and Low</vt:lpstr>
      <vt:lpstr>Receptionist Salary Average Hourly High and Low by County</vt:lpstr>
      <vt:lpstr>Receptionist Salary Average Hourly High and Low</vt:lpstr>
      <vt:lpstr>Nurse Manager Salary Average Annual Wages by County</vt:lpstr>
      <vt:lpstr>Nurse Manager Salary Minimum, Average, and Maximum Wages</vt:lpstr>
      <vt:lpstr>Administrator Salary Average Annual Wages by County</vt:lpstr>
      <vt:lpstr>Administrator Salary Minimum, Average, and Maximum Wages</vt:lpstr>
      <vt:lpstr>Office Manager Salary Average Annual Wages by County</vt:lpstr>
      <vt:lpstr>Office Manager Salary  Minimum, Average, and Maximum Wages</vt:lpstr>
      <vt:lpstr>Number of ASCs Providing Each Benefit</vt:lpstr>
      <vt:lpstr>COVID-19 Pandemic Staffing Impact</vt:lpstr>
      <vt:lpstr>COVID-19 Pandemic Staffing Impact  </vt:lpstr>
      <vt:lpstr>COVID-19 Pandemic Staffing Impact </vt:lpstr>
      <vt:lpstr>COVID-19 Pandemic Staffing Impact </vt:lpstr>
      <vt:lpstr>COVID-19 Pandemic Staffing Impact </vt:lpstr>
      <vt:lpstr>2020 Outcomes Compared to 2022</vt:lpstr>
      <vt:lpstr>Comparison 2020 – 2022  Average Staff Wages/Hour: High and Low</vt:lpstr>
      <vt:lpstr>Comparison 2020 – 2022  Average Annual Salaried Wages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 AASC Salary and Benefits</dc:title>
  <dc:creator>Claire Cerame</dc:creator>
  <cp:lastModifiedBy>Claire Cerame</cp:lastModifiedBy>
  <cp:revision>170</cp:revision>
  <dcterms:created xsi:type="dcterms:W3CDTF">2020-12-16T18:13:52Z</dcterms:created>
  <dcterms:modified xsi:type="dcterms:W3CDTF">2023-01-16T17:34:29Z</dcterms:modified>
</cp:coreProperties>
</file>